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1" r:id="rId5"/>
    <p:sldMasterId id="2147483654" r:id="rId6"/>
  </p:sldMasterIdLst>
  <p:notesMasterIdLst>
    <p:notesMasterId r:id="rId51"/>
  </p:notesMasterIdLst>
  <p:handoutMasterIdLst>
    <p:handoutMasterId r:id="rId52"/>
  </p:handoutMasterIdLst>
  <p:sldIdLst>
    <p:sldId id="338" r:id="rId7"/>
    <p:sldId id="494" r:id="rId8"/>
    <p:sldId id="537" r:id="rId9"/>
    <p:sldId id="539" r:id="rId10"/>
    <p:sldId id="563" r:id="rId11"/>
    <p:sldId id="564" r:id="rId12"/>
    <p:sldId id="566" r:id="rId13"/>
    <p:sldId id="565" r:id="rId14"/>
    <p:sldId id="546" r:id="rId15"/>
    <p:sldId id="567" r:id="rId16"/>
    <p:sldId id="568" r:id="rId17"/>
    <p:sldId id="569" r:id="rId18"/>
    <p:sldId id="570" r:id="rId19"/>
    <p:sldId id="591" r:id="rId20"/>
    <p:sldId id="592" r:id="rId21"/>
    <p:sldId id="550" r:id="rId22"/>
    <p:sldId id="552" r:id="rId23"/>
    <p:sldId id="593" r:id="rId24"/>
    <p:sldId id="573" r:id="rId25"/>
    <p:sldId id="575" r:id="rId26"/>
    <p:sldId id="576" r:id="rId27"/>
    <p:sldId id="594" r:id="rId28"/>
    <p:sldId id="595" r:id="rId29"/>
    <p:sldId id="596" r:id="rId30"/>
    <p:sldId id="560" r:id="rId31"/>
    <p:sldId id="555" r:id="rId32"/>
    <p:sldId id="556" r:id="rId33"/>
    <p:sldId id="597" r:id="rId34"/>
    <p:sldId id="577" r:id="rId35"/>
    <p:sldId id="598" r:id="rId36"/>
    <p:sldId id="578" r:id="rId37"/>
    <p:sldId id="599" r:id="rId38"/>
    <p:sldId id="579" r:id="rId39"/>
    <p:sldId id="580" r:id="rId40"/>
    <p:sldId id="581" r:id="rId41"/>
    <p:sldId id="582" r:id="rId42"/>
    <p:sldId id="583" r:id="rId43"/>
    <p:sldId id="584" r:id="rId44"/>
    <p:sldId id="585" r:id="rId45"/>
    <p:sldId id="586" r:id="rId46"/>
    <p:sldId id="587" r:id="rId47"/>
    <p:sldId id="588" r:id="rId48"/>
    <p:sldId id="590" r:id="rId49"/>
    <p:sldId id="589" r:id="rId50"/>
  </p:sldIdLst>
  <p:sldSz cx="12192000" cy="6858000"/>
  <p:notesSz cx="9939338" cy="6807200"/>
  <p:custDataLst>
    <p:tags r:id="rId53"/>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614" userDrawn="1">
          <p15:clr>
            <a:srgbClr val="A4A3A4"/>
          </p15:clr>
        </p15:guide>
        <p15:guide id="2" pos="29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D0D8E8"/>
    <a:srgbClr val="CAD9EC"/>
    <a:srgbClr val="E7CFCF"/>
    <a:srgbClr val="F7FCE0"/>
    <a:srgbClr val="E9F7A3"/>
    <a:srgbClr val="93176C"/>
    <a:srgbClr val="FFCF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42" autoAdjust="0"/>
    <p:restoredTop sz="95250" autoAdjust="0"/>
  </p:normalViewPr>
  <p:slideViewPr>
    <p:cSldViewPr snapToObjects="1" showGuides="1">
      <p:cViewPr varScale="1">
        <p:scale>
          <a:sx n="70" d="100"/>
          <a:sy n="70" d="100"/>
        </p:scale>
        <p:origin x="468" y="48"/>
      </p:cViewPr>
      <p:guideLst>
        <p:guide orient="horz" pos="2614"/>
        <p:guide pos="2933"/>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gs" Target="tags/tag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604F-02DC-482D-AFEE-5BDBA002C04A}"/>
              </a:ext>
            </a:extLst>
          </p:cNvPr>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3" name="Date Placeholder 2">
            <a:extLst>
              <a:ext uri="{FF2B5EF4-FFF2-40B4-BE49-F238E27FC236}">
                <a16:creationId xmlns:a16="http://schemas.microsoft.com/office/drawing/2014/main" id="{A8AD8BAF-504F-489F-B142-D79120DD46B9}"/>
              </a:ext>
            </a:extLst>
          </p:cNvPr>
          <p:cNvSpPr>
            <a:spLocks noGrp="1"/>
          </p:cNvSpPr>
          <p:nvPr>
            <p:ph type="dt" sz="quarter" idx="1"/>
          </p:nvPr>
        </p:nvSpPr>
        <p:spPr>
          <a:xfrm>
            <a:off x="5630863" y="0"/>
            <a:ext cx="4306887" cy="341313"/>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pitchFamily="1" charset="-128"/>
              </a:defRPr>
            </a:lvl1pPr>
          </a:lstStyle>
          <a:p>
            <a:pPr>
              <a:defRPr/>
            </a:pPr>
            <a:fld id="{7D0E23B5-E032-41A0-A9E8-F318D9478D12}" type="datetimeFigureOut">
              <a:rPr lang="en-US" altLang="en-US"/>
              <a:pPr>
                <a:defRPr/>
              </a:pPr>
              <a:t>4/13/2023</a:t>
            </a:fld>
            <a:endParaRPr lang="en-US" altLang="en-US"/>
          </a:p>
        </p:txBody>
      </p:sp>
      <p:sp>
        <p:nvSpPr>
          <p:cNvPr id="4" name="Footer Placeholder 3">
            <a:extLst>
              <a:ext uri="{FF2B5EF4-FFF2-40B4-BE49-F238E27FC236}">
                <a16:creationId xmlns:a16="http://schemas.microsoft.com/office/drawing/2014/main" id="{9ABF372D-7742-458B-887F-126A48255DAC}"/>
              </a:ext>
            </a:extLst>
          </p:cNvPr>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9BEC907A-1B62-49FB-962A-1ADE5F31CE0D}"/>
              </a:ext>
            </a:extLst>
          </p:cNvPr>
          <p:cNvSpPr>
            <a:spLocks noGrp="1"/>
          </p:cNvSpPr>
          <p:nvPr>
            <p:ph type="sldNum" sz="quarter" idx="3"/>
          </p:nvPr>
        </p:nvSpPr>
        <p:spPr>
          <a:xfrm>
            <a:off x="5630863" y="6465888"/>
            <a:ext cx="4306887" cy="341312"/>
          </a:xfrm>
          <a:prstGeom prst="rect">
            <a:avLst/>
          </a:prstGeom>
        </p:spPr>
        <p:txBody>
          <a:bodyPr vert="horz" wrap="square" lIns="91440" tIns="45720" rIns="91440" bIns="45720" numCol="1" anchor="b" anchorCtr="0" compatLnSpc="1">
            <a:prstTxWarp prst="textNoShape">
              <a:avLst/>
            </a:prstTxWarp>
          </a:bodyPr>
          <a:lstStyle>
            <a:lvl1pPr algn="r">
              <a:defRPr sz="1200">
                <a:ea typeface="ヒラギノ角ゴ Pro W3" pitchFamily="2" charset="-128"/>
              </a:defRPr>
            </a:lvl1pPr>
          </a:lstStyle>
          <a:p>
            <a:pPr>
              <a:defRPr/>
            </a:pPr>
            <a:fld id="{4B13ACCF-08E0-430C-9A9D-1845EB7725C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C99510-02CE-4AD1-A9E9-7C68FAA6CC4B}"/>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3" name="Date Placeholder 2">
            <a:extLst>
              <a:ext uri="{FF2B5EF4-FFF2-40B4-BE49-F238E27FC236}">
                <a16:creationId xmlns:a16="http://schemas.microsoft.com/office/drawing/2014/main" id="{3BD59BC2-A268-4048-892D-C2165FB61C36}"/>
              </a:ext>
            </a:extLst>
          </p:cNvPr>
          <p:cNvSpPr>
            <a:spLocks noGrp="1"/>
          </p:cNvSpPr>
          <p:nvPr>
            <p:ph type="dt" idx="1"/>
          </p:nvPr>
        </p:nvSpPr>
        <p:spPr>
          <a:xfrm>
            <a:off x="5630863" y="0"/>
            <a:ext cx="4306887"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ヒラギノ角ゴ Pro W3" pitchFamily="1" charset="-128"/>
              </a:defRPr>
            </a:lvl1pPr>
          </a:lstStyle>
          <a:p>
            <a:pPr>
              <a:defRPr/>
            </a:pPr>
            <a:fld id="{D2EE04E8-31F4-42C2-B95E-BFDAFD2674DA}" type="datetimeFigureOut">
              <a:rPr lang="en-US" altLang="en-US"/>
              <a:pPr>
                <a:defRPr/>
              </a:pPr>
              <a:t>4/13/2023</a:t>
            </a:fld>
            <a:endParaRPr lang="en-US" altLang="en-US"/>
          </a:p>
        </p:txBody>
      </p:sp>
      <p:sp>
        <p:nvSpPr>
          <p:cNvPr id="4" name="Slide Image Placeholder 3">
            <a:extLst>
              <a:ext uri="{FF2B5EF4-FFF2-40B4-BE49-F238E27FC236}">
                <a16:creationId xmlns:a16="http://schemas.microsoft.com/office/drawing/2014/main" id="{D456ECF8-1E2B-455B-9DC0-85BB74547141}"/>
              </a:ext>
            </a:extLst>
          </p:cNvPr>
          <p:cNvSpPr>
            <a:spLocks noGrp="1" noRot="1" noChangeAspect="1"/>
          </p:cNvSpPr>
          <p:nvPr>
            <p:ph type="sldImg" idx="2"/>
          </p:nvPr>
        </p:nvSpPr>
        <p:spPr>
          <a:xfrm>
            <a:off x="2703513" y="511175"/>
            <a:ext cx="4532312" cy="2551113"/>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a:extLst>
              <a:ext uri="{FF2B5EF4-FFF2-40B4-BE49-F238E27FC236}">
                <a16:creationId xmlns:a16="http://schemas.microsoft.com/office/drawing/2014/main" id="{7089C99F-EA2B-4EE6-B715-31A1319F021A}"/>
              </a:ext>
            </a:extLst>
          </p:cNvPr>
          <p:cNvSpPr>
            <a:spLocks noGrp="1"/>
          </p:cNvSpPr>
          <p:nvPr>
            <p:ph type="body" sz="quarter" idx="3"/>
          </p:nvPr>
        </p:nvSpPr>
        <p:spPr>
          <a:xfrm>
            <a:off x="993775" y="3232150"/>
            <a:ext cx="7951788" cy="3063875"/>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a16="http://schemas.microsoft.com/office/drawing/2014/main" id="{13C3C1ED-1BF8-4E8B-B031-126FB30D8B9A}"/>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7" name="Slide Number Placeholder 6">
            <a:extLst>
              <a:ext uri="{FF2B5EF4-FFF2-40B4-BE49-F238E27FC236}">
                <a16:creationId xmlns:a16="http://schemas.microsoft.com/office/drawing/2014/main" id="{18951131-2388-4048-9ABA-5F914F9F9AC2}"/>
              </a:ext>
            </a:extLst>
          </p:cNvPr>
          <p:cNvSpPr>
            <a:spLocks noGrp="1"/>
          </p:cNvSpPr>
          <p:nvPr>
            <p:ph type="sldNum" sz="quarter" idx="5"/>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ヒラギノ角ゴ Pro W3" pitchFamily="2" charset="-128"/>
              </a:defRPr>
            </a:lvl1pPr>
          </a:lstStyle>
          <a:p>
            <a:pPr>
              <a:defRPr/>
            </a:pPr>
            <a:fld id="{BAAEEC78-BEC1-4E73-AE9E-66766B2988D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xfrm>
            <a:off x="2703513" y="511175"/>
            <a:ext cx="4532312" cy="2551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239351" y="404664"/>
            <a:ext cx="7761023"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61278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0" y="2667000"/>
            <a:ext cx="78232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4064000" y="3429000"/>
            <a:ext cx="78232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7537464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titled-4.jpg">
            <a:extLst>
              <a:ext uri="{FF2B5EF4-FFF2-40B4-BE49-F238E27FC236}">
                <a16:creationId xmlns:a16="http://schemas.microsoft.com/office/drawing/2014/main" id="{CC49FBEB-E28E-467F-B589-B691FC552E9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228601"/>
            <a:ext cx="11859684"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a16="http://schemas.microsoft.com/office/drawing/2014/main" id="{F914CA09-5CA4-434F-9526-F5E0FC74C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52984" y="252413"/>
            <a:ext cx="2774949"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5" descr="Untitled-4.jpg">
            <a:extLst>
              <a:ext uri="{FF2B5EF4-FFF2-40B4-BE49-F238E27FC236}">
                <a16:creationId xmlns:a16="http://schemas.microsoft.com/office/drawing/2014/main" id="{C6666E74-1F75-42FA-AB2D-1A2962D2B4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601"/>
            <a:ext cx="40640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997C836E-6491-4AB5-87C0-52C6B5678A5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9018" y="1027113"/>
            <a:ext cx="3464983"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F0A00E-823B-4851-B915-47C782B33BD2}"/>
              </a:ext>
            </a:extLst>
          </p:cNvPr>
          <p:cNvSpPr>
            <a:spLocks noGrp="1"/>
          </p:cNvSpPr>
          <p:nvPr>
            <p:ph type="title"/>
          </p:nvPr>
        </p:nvSpPr>
        <p:spPr bwMode="auto">
          <a:xfrm>
            <a:off x="1524000" y="2667000"/>
            <a:ext cx="8915400" cy="762000"/>
          </a:xfrm>
          <a:solidFill>
            <a:schemeClr val="bg1">
              <a:lumMod val="85000"/>
            </a:schemeClr>
          </a:solidFill>
        </p:spPr>
        <p:txBody>
          <a:bodyPr vert="horz" wrap="square" lIns="68580" tIns="34290" rIns="68580" bIns="34290" numCol="1" anchor="ctr" anchorCtr="0" compatLnSpc="1">
            <a:prstTxWarp prst="textNoShape">
              <a:avLst/>
            </a:prstTxWarp>
          </a:bodyPr>
          <a:lstStyle/>
          <a:p>
            <a:pPr>
              <a:defRPr/>
            </a:pPr>
            <a:r>
              <a:rPr lang="en-GB" sz="1800" dirty="0">
                <a:latin typeface="Open Sans"/>
                <a:ea typeface="Calibri" panose="020F0502020204030204" pitchFamily="34" charset="0"/>
              </a:rPr>
              <a:t>Advanced Programming</a:t>
            </a:r>
            <a:endParaRPr lang="en-GB" altLang="en-US" dirty="0">
              <a:ea typeface="ヒラギノ角ゴ Pro W3" charset="-128"/>
            </a:endParaRPr>
          </a:p>
        </p:txBody>
      </p:sp>
      <p:sp>
        <p:nvSpPr>
          <p:cNvPr id="5123" name="Title 1">
            <a:extLst>
              <a:ext uri="{FF2B5EF4-FFF2-40B4-BE49-F238E27FC236}">
                <a16:creationId xmlns:a16="http://schemas.microsoft.com/office/drawing/2014/main" id="{9943F5AA-E44A-462B-A8FC-39B76FFACCDE}"/>
              </a:ext>
            </a:extLst>
          </p:cNvPr>
          <p:cNvSpPr txBox="1">
            <a:spLocks/>
          </p:cNvSpPr>
          <p:nvPr/>
        </p:nvSpPr>
        <p:spPr bwMode="auto">
          <a:xfrm>
            <a:off x="1524000" y="3289300"/>
            <a:ext cx="586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500" dirty="0">
                <a:solidFill>
                  <a:srgbClr val="93176C"/>
                </a:solidFill>
                <a:latin typeface="Calibri" panose="020F0502020204030204" pitchFamily="34" charset="0"/>
              </a:rPr>
              <a:t>Module Project</a:t>
            </a:r>
            <a:endParaRPr lang="en-GB" altLang="en-US" sz="1500" dirty="0">
              <a:solidFill>
                <a:srgbClr val="93176C"/>
              </a:solidFill>
              <a:latin typeface="Calibri" panose="020F0502020204030204" pitchFamily="34" charset="0"/>
            </a:endParaRPr>
          </a:p>
        </p:txBody>
      </p:sp>
      <p:sp>
        <p:nvSpPr>
          <p:cNvPr id="5" name="Title 1">
            <a:extLst>
              <a:ext uri="{FF2B5EF4-FFF2-40B4-BE49-F238E27FC236}">
                <a16:creationId xmlns:a16="http://schemas.microsoft.com/office/drawing/2014/main" id="{3D1E2B7E-1984-4A38-B999-D3FC5F0148C2}"/>
              </a:ext>
            </a:extLst>
          </p:cNvPr>
          <p:cNvSpPr txBox="1">
            <a:spLocks/>
          </p:cNvSpPr>
          <p:nvPr/>
        </p:nvSpPr>
        <p:spPr bwMode="auto">
          <a:xfrm>
            <a:off x="1555750" y="4724401"/>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a:t>
            </a:r>
            <a:r>
              <a:rPr lang="id-ID" altLang="en-US" sz="1400" b="1" dirty="0">
                <a:latin typeface="+mn-lt"/>
              </a:rPr>
              <a:t> 9 March 2023</a:t>
            </a:r>
            <a:endParaRPr lang="en-US" altLang="en-US" sz="1400" b="1" dirty="0">
              <a:latin typeface="+mn-lt"/>
            </a:endParaRPr>
          </a:p>
          <a:p>
            <a:pPr>
              <a:lnSpc>
                <a:spcPts val="1800"/>
              </a:lnSpc>
              <a:spcBef>
                <a:spcPts val="200"/>
              </a:spcBef>
              <a:spcAft>
                <a:spcPts val="200"/>
              </a:spcAft>
              <a:defRPr/>
            </a:pPr>
            <a:r>
              <a:rPr lang="en-US" altLang="en-US" sz="1400" b="1" dirty="0">
                <a:latin typeface="+mn-lt"/>
              </a:rPr>
              <a:t>End Date		: </a:t>
            </a:r>
            <a:r>
              <a:rPr lang="id-ID" altLang="en-US" sz="1400" b="1" dirty="0">
                <a:latin typeface="+mn-lt"/>
              </a:rPr>
              <a:t>6 April 2023</a:t>
            </a:r>
            <a:endParaRPr lang="en-US" altLang="en-US" sz="1400" b="1" dirty="0">
              <a:latin typeface="+mn-lt"/>
            </a:endParaRPr>
          </a:p>
          <a:p>
            <a:pPr>
              <a:lnSpc>
                <a:spcPts val="1800"/>
              </a:lnSpc>
              <a:spcBef>
                <a:spcPts val="200"/>
              </a:spcBef>
              <a:spcAft>
                <a:spcPts val="200"/>
              </a:spcAft>
              <a:defRPr/>
            </a:pPr>
            <a:r>
              <a:rPr lang="en-US" altLang="en-US" sz="1400" b="1" dirty="0">
                <a:latin typeface="+mn-lt"/>
              </a:rPr>
              <a:t>Submission Date	:</a:t>
            </a:r>
            <a:endParaRPr lang="en-US" altLang="en-US" sz="1400" dirty="0">
              <a:latin typeface="+mn-lt"/>
            </a:endParaRPr>
          </a:p>
        </p:txBody>
      </p:sp>
      <p:sp>
        <p:nvSpPr>
          <p:cNvPr id="6" name="Title 1">
            <a:extLst>
              <a:ext uri="{FF2B5EF4-FFF2-40B4-BE49-F238E27FC236}">
                <a16:creationId xmlns:a16="http://schemas.microsoft.com/office/drawing/2014/main" id="{85DFC0B0-FB48-41B8-9972-916748A1C7B0}"/>
              </a:ext>
            </a:extLst>
          </p:cNvPr>
          <p:cNvSpPr txBox="1">
            <a:spLocks/>
          </p:cNvSpPr>
          <p:nvPr/>
        </p:nvSpPr>
        <p:spPr bwMode="auto">
          <a:xfrm>
            <a:off x="1506538" y="3933826"/>
            <a:ext cx="7345363" cy="549275"/>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600" b="1" dirty="0">
                <a:latin typeface="+mn-lt"/>
              </a:rPr>
              <a:t>Module: </a:t>
            </a:r>
            <a:r>
              <a:rPr lang="en-US" altLang="en-US" sz="1600" dirty="0">
                <a:latin typeface="+mn-lt"/>
              </a:rPr>
              <a:t> </a:t>
            </a:r>
            <a:r>
              <a:rPr lang="en-US" sz="1600" b="1" dirty="0">
                <a:solidFill>
                  <a:srgbClr val="555555"/>
                </a:solidFill>
                <a:latin typeface="Nunito Sans" pitchFamily="2" charset="0"/>
              </a:rPr>
              <a:t>Web Development Using Platforms</a:t>
            </a:r>
          </a:p>
          <a:p>
            <a:pPr>
              <a:lnSpc>
                <a:spcPts val="1800"/>
              </a:lnSpc>
              <a:spcBef>
                <a:spcPts val="200"/>
              </a:spcBef>
              <a:spcAft>
                <a:spcPts val="200"/>
              </a:spcAft>
              <a:defRPr/>
            </a:pPr>
            <a:endParaRPr lang="en-US" altLang="en-US" sz="1600" dirty="0">
              <a:latin typeface="+mn-lt"/>
            </a:endParaRPr>
          </a:p>
        </p:txBody>
      </p:sp>
      <p:sp>
        <p:nvSpPr>
          <p:cNvPr id="7" name="Title 1">
            <a:extLst>
              <a:ext uri="{FF2B5EF4-FFF2-40B4-BE49-F238E27FC236}">
                <a16:creationId xmlns:a16="http://schemas.microsoft.com/office/drawing/2014/main" id="{3AAE6609-8189-419A-853E-0A3E5EB230FA}"/>
              </a:ext>
            </a:extLst>
          </p:cNvPr>
          <p:cNvSpPr txBox="1">
            <a:spLocks/>
          </p:cNvSpPr>
          <p:nvPr/>
        </p:nvSpPr>
        <p:spPr bwMode="auto">
          <a:xfrm>
            <a:off x="6032500" y="4724401"/>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Learner Name	: </a:t>
            </a:r>
            <a:r>
              <a:rPr lang="id-ID" altLang="en-US" sz="1400" b="1" dirty="0">
                <a:latin typeface="+mn-lt"/>
              </a:rPr>
              <a:t>Agung Yuda Pratama</a:t>
            </a:r>
            <a:endParaRPr lang="en-US" altLang="en-US" sz="1400" b="1" dirty="0">
              <a:latin typeface="+mn-lt"/>
            </a:endParaRPr>
          </a:p>
          <a:p>
            <a:pPr>
              <a:lnSpc>
                <a:spcPts val="1800"/>
              </a:lnSpc>
              <a:spcBef>
                <a:spcPts val="200"/>
              </a:spcBef>
              <a:spcAft>
                <a:spcPts val="200"/>
              </a:spcAft>
              <a:defRPr/>
            </a:pPr>
            <a:r>
              <a:rPr lang="en-US" altLang="en-US" sz="1400" b="1" dirty="0">
                <a:latin typeface="+mn-lt"/>
              </a:rPr>
              <a:t>Enrollment ID	: BDSE</a:t>
            </a:r>
            <a:r>
              <a:rPr lang="id-ID" altLang="en-US" sz="1400" b="1" dirty="0">
                <a:latin typeface="+mn-lt"/>
              </a:rPr>
              <a:t>0922-076</a:t>
            </a:r>
            <a:endParaRPr lang="en-US" altLang="en-US" sz="1400" b="1" dirty="0">
              <a:latin typeface="+mn-lt"/>
            </a:endParaRPr>
          </a:p>
          <a:p>
            <a:pPr>
              <a:lnSpc>
                <a:spcPts val="1800"/>
              </a:lnSpc>
              <a:spcBef>
                <a:spcPts val="200"/>
              </a:spcBef>
              <a:spcAft>
                <a:spcPts val="200"/>
              </a:spcAft>
              <a:defRPr/>
            </a:pPr>
            <a:r>
              <a:rPr lang="en-US" altLang="en-US" sz="1400" b="1" dirty="0">
                <a:latin typeface="+mn-lt"/>
              </a:rPr>
              <a:t>Presentation Date	:</a:t>
            </a:r>
            <a:endParaRPr lang="en-US" altLang="en-US" sz="16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3. Class Relationships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r>
              <a:rPr lang="en-US" sz="2800" b="1" dirty="0">
                <a:solidFill>
                  <a:schemeClr val="tx1"/>
                </a:solidFill>
                <a:latin typeface="Cambria" panose="02040503050406030204" pitchFamily="18" charset="0"/>
                <a:ea typeface="Cambria" panose="02040503050406030204" pitchFamily="18" charset="0"/>
                <a:cs typeface="Myanmar Text" panose="020B0502040204020203" pitchFamily="34" charset="0"/>
              </a:rPr>
              <a:t>Realization</a:t>
            </a:r>
            <a:endParaRPr lang="id-ID" sz="2800" b="1"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r>
              <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rPr>
              <a:t>Realization is seen in interfaces when the blueprint class is paired with an object to carry out each detail. A dashed line with a hollow arrowhead can be used to indicate a relationship.</a:t>
            </a: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59E0C603-FEF9-4322-B7C6-E9007FC8E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562" y="2564904"/>
            <a:ext cx="5343506" cy="3312370"/>
          </a:xfrm>
          <a:prstGeom prst="rect">
            <a:avLst/>
          </a:prstGeom>
        </p:spPr>
      </p:pic>
    </p:spTree>
    <p:extLst>
      <p:ext uri="{BB962C8B-B14F-4D97-AF65-F5344CB8AC3E}">
        <p14:creationId xmlns:p14="http://schemas.microsoft.com/office/powerpoint/2010/main" val="11619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3. Class Relationships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r>
              <a:rPr lang="en-US" sz="2800" b="1" dirty="0">
                <a:solidFill>
                  <a:schemeClr val="tx1"/>
                </a:solidFill>
                <a:latin typeface="Cambria" panose="02040503050406030204" pitchFamily="18" charset="0"/>
                <a:ea typeface="Cambria" panose="02040503050406030204" pitchFamily="18" charset="0"/>
                <a:cs typeface="Myanmar Text" panose="020B0502040204020203" pitchFamily="34" charset="0"/>
              </a:rPr>
              <a:t>Dependency</a:t>
            </a:r>
            <a:endParaRPr lang="id-ID" sz="2800" b="1"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r>
              <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rPr>
              <a:t>Dependency is when class A is dependent on class B. Therefore, when class B changes, class A will also be affected by the change. A dashed line with an open arrow can represent this relationship</a:t>
            </a: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AC2A5588-F79E-45F0-8E1F-00618D577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600" y="2532569"/>
            <a:ext cx="8120800" cy="2736306"/>
          </a:xfrm>
          <a:prstGeom prst="rect">
            <a:avLst/>
          </a:prstGeom>
        </p:spPr>
      </p:pic>
    </p:spTree>
    <p:extLst>
      <p:ext uri="{BB962C8B-B14F-4D97-AF65-F5344CB8AC3E}">
        <p14:creationId xmlns:p14="http://schemas.microsoft.com/office/powerpoint/2010/main" val="369131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3. Class Relationships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r>
              <a:rPr lang="en-US" sz="2800" b="1" dirty="0">
                <a:solidFill>
                  <a:schemeClr val="tx1"/>
                </a:solidFill>
                <a:latin typeface="Cambria" panose="02040503050406030204" pitchFamily="18" charset="0"/>
                <a:ea typeface="Cambria" panose="02040503050406030204" pitchFamily="18" charset="0"/>
                <a:cs typeface="Myanmar Text" panose="020B0502040204020203" pitchFamily="34" charset="0"/>
              </a:rPr>
              <a:t>Aggregation</a:t>
            </a:r>
            <a:endParaRPr lang="id-ID" sz="2800" b="1"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r>
              <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rPr>
              <a:t>Aggregation is the single point of control where it aggregates or assembles a group of objects that is part of the object which aggregate. The part of the relationship can be represented by a solid line with an unfilled diamond at the parent end connected to the child class. In this case, if the parent is deleted, the child class can still exist independently.</a:t>
            </a: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29C32DDF-2A31-4344-8538-B5550FB77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809" y="2682546"/>
            <a:ext cx="7247404" cy="3744416"/>
          </a:xfrm>
          <a:prstGeom prst="rect">
            <a:avLst/>
          </a:prstGeom>
        </p:spPr>
      </p:pic>
    </p:spTree>
    <p:extLst>
      <p:ext uri="{BB962C8B-B14F-4D97-AF65-F5344CB8AC3E}">
        <p14:creationId xmlns:p14="http://schemas.microsoft.com/office/powerpoint/2010/main" val="814968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3. Class Relationships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r>
              <a:rPr lang="en-US" sz="3200" b="1" dirty="0">
                <a:solidFill>
                  <a:schemeClr val="tx1"/>
                </a:solidFill>
                <a:latin typeface="Cambria" panose="02040503050406030204" pitchFamily="18" charset="0"/>
                <a:ea typeface="Cambria" panose="02040503050406030204" pitchFamily="18" charset="0"/>
                <a:cs typeface="Myanmar Text" panose="020B0502040204020203" pitchFamily="34" charset="0"/>
              </a:rPr>
              <a:t>Composition</a:t>
            </a:r>
            <a:endParaRPr lang="id-ID" sz="3200" b="1"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r>
              <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rPr>
              <a:t>Composition is the stronger form of aggregation. In this case, if the source or the aggregator is destroyed, then part of it is also destroyed with it and cannot stand by itself. The relationship is displayed with a solid line and the filled diamond at the associated/source end connected to the composite class.</a:t>
            </a: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DB663ED1-E1EF-4899-9D5D-DF12F4219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184" y="2852936"/>
            <a:ext cx="8330262" cy="3456384"/>
          </a:xfrm>
          <a:prstGeom prst="rect">
            <a:avLst/>
          </a:prstGeom>
        </p:spPr>
      </p:pic>
    </p:spTree>
    <p:extLst>
      <p:ext uri="{BB962C8B-B14F-4D97-AF65-F5344CB8AC3E}">
        <p14:creationId xmlns:p14="http://schemas.microsoft.com/office/powerpoint/2010/main" val="1768459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0E4DEB9A-F92C-43F8-B308-1281075A9CDB}"/>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3. Class Relationships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8" name="Rectangle 7">
            <a:extLst>
              <a:ext uri="{FF2B5EF4-FFF2-40B4-BE49-F238E27FC236}">
                <a16:creationId xmlns:a16="http://schemas.microsoft.com/office/drawing/2014/main" id="{135EC570-13B2-4576-BCE8-221E9908DF9D}"/>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r>
              <a:rPr lang="id-ID" sz="2400" b="1" dirty="0">
                <a:solidFill>
                  <a:schemeClr val="tx1"/>
                </a:solidFill>
                <a:latin typeface="Arial" panose="020B0604020202020204" pitchFamily="34" charset="0"/>
                <a:ea typeface="Cambria" panose="02040503050406030204" pitchFamily="18" charset="0"/>
                <a:cs typeface="Arial" panose="020B0604020202020204" pitchFamily="34" charset="0"/>
              </a:rPr>
              <a:t>C</a:t>
            </a:r>
            <a:r>
              <a:rPr lang="en-US" sz="2400" b="1" dirty="0">
                <a:solidFill>
                  <a:schemeClr val="tx1"/>
                </a:solidFill>
                <a:latin typeface="Arial" panose="020B0604020202020204" pitchFamily="34" charset="0"/>
                <a:ea typeface="Cambria" panose="02040503050406030204" pitchFamily="18" charset="0"/>
                <a:cs typeface="Arial" panose="020B0604020202020204" pitchFamily="34" charset="0"/>
              </a:rPr>
              <a:t>lass relationships which are used in project scenario.</a:t>
            </a:r>
            <a:endParaRPr lang="id-ID" sz="2400" b="1" dirty="0">
              <a:solidFill>
                <a:schemeClr val="tx1"/>
              </a:solidFill>
              <a:latin typeface="Arial" panose="020B0604020202020204" pitchFamily="34" charset="0"/>
              <a:ea typeface="Cambria" panose="02040503050406030204" pitchFamily="18" charset="0"/>
              <a:cs typeface="Arial" panose="020B0604020202020204" pitchFamily="34" charset="0"/>
            </a:endParaRPr>
          </a:p>
          <a:p>
            <a:pPr>
              <a:spcBef>
                <a:spcPts val="0"/>
              </a:spcBef>
              <a:spcAft>
                <a:spcPts val="1000"/>
              </a:spcAft>
            </a:pPr>
            <a:r>
              <a:rPr lang="en-US" dirty="0">
                <a:solidFill>
                  <a:schemeClr val="tx1"/>
                </a:solidFill>
                <a:latin typeface="Arial" panose="020B0604020202020204" pitchFamily="34" charset="0"/>
                <a:ea typeface="Cambria" panose="02040503050406030204" pitchFamily="18" charset="0"/>
                <a:cs typeface="Arial" panose="020B0604020202020204" pitchFamily="34" charset="0"/>
              </a:rPr>
              <a:t>1.	</a:t>
            </a:r>
            <a:r>
              <a:rPr lang="en-US" dirty="0" err="1">
                <a:solidFill>
                  <a:schemeClr val="tx1"/>
                </a:solidFill>
                <a:latin typeface="Arial" panose="020B0604020202020204" pitchFamily="34" charset="0"/>
                <a:ea typeface="Cambria" panose="02040503050406030204" pitchFamily="18" charset="0"/>
                <a:cs typeface="Arial" panose="020B0604020202020204" pitchFamily="34" charset="0"/>
              </a:rPr>
              <a:t>Inheritence</a:t>
            </a:r>
            <a:r>
              <a:rPr lang="en-US" dirty="0">
                <a:solidFill>
                  <a:schemeClr val="tx1"/>
                </a:solidFill>
                <a:latin typeface="Arial" panose="020B0604020202020204" pitchFamily="34" charset="0"/>
                <a:ea typeface="Cambria" panose="02040503050406030204" pitchFamily="18" charset="0"/>
                <a:cs typeface="Arial" panose="020B0604020202020204" pitchFamily="34" charset="0"/>
              </a:rPr>
              <a:t> :</a:t>
            </a:r>
          </a:p>
          <a:p>
            <a:pPr>
              <a:spcBef>
                <a:spcPts val="0"/>
              </a:spcBef>
              <a:spcAft>
                <a:spcPts val="1000"/>
              </a:spcAft>
            </a:pPr>
            <a:r>
              <a:rPr lang="en-US" dirty="0">
                <a:solidFill>
                  <a:schemeClr val="tx1"/>
                </a:solidFill>
                <a:latin typeface="Arial" panose="020B0604020202020204" pitchFamily="34" charset="0"/>
                <a:ea typeface="Cambria" panose="02040503050406030204" pitchFamily="18" charset="0"/>
                <a:cs typeface="Arial" panose="020B0604020202020204" pitchFamily="34" charset="0"/>
              </a:rPr>
              <a:t>Administrators, Site Members, and customer classes have</a:t>
            </a:r>
            <a:r>
              <a:rPr lang="id-ID" dirty="0">
                <a:solidFill>
                  <a:schemeClr val="tx1"/>
                </a:solidFill>
                <a:latin typeface="Arial" panose="020B0604020202020204" pitchFamily="34" charset="0"/>
                <a:ea typeface="Cambria" panose="02040503050406030204" pitchFamily="18" charset="0"/>
                <a:cs typeface="Arial" panose="020B0604020202020204" pitchFamily="34" charset="0"/>
              </a:rPr>
              <a:t> </a:t>
            </a:r>
            <a:r>
              <a:rPr lang="en-US" dirty="0">
                <a:solidFill>
                  <a:schemeClr val="tx1"/>
                </a:solidFill>
                <a:latin typeface="Arial" panose="020B0604020202020204" pitchFamily="34" charset="0"/>
                <a:ea typeface="Cambria" panose="02040503050406030204" pitchFamily="18" charset="0"/>
                <a:cs typeface="Arial" panose="020B0604020202020204" pitchFamily="34" charset="0"/>
              </a:rPr>
              <a:t>common variables and methods, they all use</a:t>
            </a:r>
            <a:r>
              <a:rPr lang="id-ID" dirty="0">
                <a:solidFill>
                  <a:schemeClr val="tx1"/>
                </a:solidFill>
                <a:latin typeface="Arial" panose="020B0604020202020204" pitchFamily="34" charset="0"/>
                <a:ea typeface="Cambria" panose="02040503050406030204" pitchFamily="18" charset="0"/>
                <a:cs typeface="Arial" panose="020B0604020202020204" pitchFamily="34" charset="0"/>
              </a:rPr>
              <a:t> </a:t>
            </a:r>
            <a:r>
              <a:rPr lang="en-US" dirty="0">
                <a:solidFill>
                  <a:schemeClr val="tx1"/>
                </a:solidFill>
                <a:latin typeface="Arial" panose="020B0604020202020204" pitchFamily="34" charset="0"/>
                <a:ea typeface="Cambria" panose="02040503050406030204" pitchFamily="18" charset="0"/>
                <a:cs typeface="Arial" panose="020B0604020202020204" pitchFamily="34" charset="0"/>
              </a:rPr>
              <a:t>inheritance from the User, a</a:t>
            </a:r>
            <a:r>
              <a:rPr lang="id-ID" dirty="0">
                <a:solidFill>
                  <a:schemeClr val="tx1"/>
                </a:solidFill>
                <a:latin typeface="Arial" panose="020B0604020202020204" pitchFamily="34" charset="0"/>
                <a:ea typeface="Cambria" panose="02040503050406030204" pitchFamily="18" charset="0"/>
                <a:cs typeface="Arial" panose="020B0604020202020204" pitchFamily="34" charset="0"/>
              </a:rPr>
              <a:t> </a:t>
            </a:r>
            <a:r>
              <a:rPr lang="en-US" dirty="0">
                <a:solidFill>
                  <a:schemeClr val="tx1"/>
                </a:solidFill>
                <a:latin typeface="Arial" panose="020B0604020202020204" pitchFamily="34" charset="0"/>
                <a:ea typeface="Cambria" panose="02040503050406030204" pitchFamily="18" charset="0"/>
                <a:cs typeface="Arial" panose="020B0604020202020204" pitchFamily="34" charset="0"/>
              </a:rPr>
              <a:t>new super class with generic variables and methods.</a:t>
            </a:r>
          </a:p>
          <a:p>
            <a:pPr>
              <a:spcBef>
                <a:spcPts val="0"/>
              </a:spcBef>
              <a:spcAft>
                <a:spcPts val="1000"/>
              </a:spcAft>
            </a:pPr>
            <a:r>
              <a:rPr lang="en-US" dirty="0">
                <a:solidFill>
                  <a:schemeClr val="tx1"/>
                </a:solidFill>
                <a:latin typeface="Arial" panose="020B0604020202020204" pitchFamily="34" charset="0"/>
                <a:ea typeface="Cambria" panose="02040503050406030204" pitchFamily="18" charset="0"/>
                <a:cs typeface="Arial" panose="020B0604020202020204" pitchFamily="34" charset="0"/>
              </a:rPr>
              <a:t>2.	Association :</a:t>
            </a:r>
          </a:p>
          <a:p>
            <a:pPr>
              <a:spcBef>
                <a:spcPts val="0"/>
              </a:spcBef>
              <a:spcAft>
                <a:spcPts val="1000"/>
              </a:spcAft>
            </a:pPr>
            <a:r>
              <a:rPr lang="en-US" dirty="0">
                <a:solidFill>
                  <a:schemeClr val="tx1"/>
                </a:solidFill>
                <a:latin typeface="Arial" panose="020B0604020202020204" pitchFamily="34" charset="0"/>
                <a:ea typeface="Cambria" panose="02040503050406030204" pitchFamily="18" charset="0"/>
                <a:cs typeface="Arial" panose="020B0604020202020204" pitchFamily="34" charset="0"/>
              </a:rPr>
              <a:t>Administrators can only manage customers and site members, and site members can only handle customers, so the relationship between administrators and customers, administrators and site members, and site members and customers is unidirectional.</a:t>
            </a:r>
          </a:p>
          <a:p>
            <a:pPr algn="ctr">
              <a:spcBef>
                <a:spcPts val="0"/>
              </a:spcBef>
              <a:spcAft>
                <a:spcPts val="1000"/>
              </a:spcAft>
            </a:pPr>
            <a:endParaRPr lang="id-ID" dirty="0">
              <a:solidFill>
                <a:schemeClr val="tx1"/>
              </a:solidFill>
              <a:latin typeface="Arial" panose="020B0604020202020204" pitchFamily="34" charset="0"/>
              <a:ea typeface="Cambria" panose="02040503050406030204" pitchFamily="18" charset="0"/>
              <a:cs typeface="Arial" panose="020B0604020202020204" pitchFamily="34" charset="0"/>
            </a:endParaRPr>
          </a:p>
        </p:txBody>
      </p:sp>
      <p:sp>
        <p:nvSpPr>
          <p:cNvPr id="9" name="Rectangle 8">
            <a:extLst>
              <a:ext uri="{FF2B5EF4-FFF2-40B4-BE49-F238E27FC236}">
                <a16:creationId xmlns:a16="http://schemas.microsoft.com/office/drawing/2014/main" id="{E4C36C38-56D3-4BD1-A2AC-F9E240076912}"/>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12" name="Picture 11">
            <a:extLst>
              <a:ext uri="{FF2B5EF4-FFF2-40B4-BE49-F238E27FC236}">
                <a16:creationId xmlns:a16="http://schemas.microsoft.com/office/drawing/2014/main" id="{FC118635-A1AD-4D10-B917-35FFE01FD0B6}"/>
              </a:ext>
            </a:extLst>
          </p:cNvPr>
          <p:cNvPicPr>
            <a:picLocks noChangeAspect="1"/>
          </p:cNvPicPr>
          <p:nvPr/>
        </p:nvPicPr>
        <p:blipFill>
          <a:blip r:embed="rId2"/>
          <a:stretch>
            <a:fillRect/>
          </a:stretch>
        </p:blipFill>
        <p:spPr>
          <a:xfrm>
            <a:off x="2467962" y="4200598"/>
            <a:ext cx="6848706" cy="2282902"/>
          </a:xfrm>
          <a:prstGeom prst="rect">
            <a:avLst/>
          </a:prstGeom>
        </p:spPr>
      </p:pic>
    </p:spTree>
    <p:extLst>
      <p:ext uri="{BB962C8B-B14F-4D97-AF65-F5344CB8AC3E}">
        <p14:creationId xmlns:p14="http://schemas.microsoft.com/office/powerpoint/2010/main" val="891733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DC5432-1109-4E37-9B7D-D98B774A9980}"/>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4. Class Diagram</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 name="Rectangle 3">
            <a:extLst>
              <a:ext uri="{FF2B5EF4-FFF2-40B4-BE49-F238E27FC236}">
                <a16:creationId xmlns:a16="http://schemas.microsoft.com/office/drawing/2014/main" id="{A8D9A00C-2B41-4C5F-B397-627C2934029A}"/>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533400" indent="-533400" algn="ctr">
              <a:lnSpc>
                <a:spcPct val="115000"/>
              </a:lnSpc>
            </a:pPr>
            <a:r>
              <a:rPr lang="id-ID" sz="2000" b="1" dirty="0">
                <a:solidFill>
                  <a:schemeClr val="tx1"/>
                </a:solidFill>
                <a:effectLst/>
                <a:latin typeface="Arial" panose="020B0604020202020204" pitchFamily="34" charset="0"/>
                <a:ea typeface="Arial" panose="020B0604020202020204" pitchFamily="34" charset="0"/>
                <a:cs typeface="Arial" panose="020B0604020202020204" pitchFamily="34" charset="0"/>
              </a:rPr>
              <a:t>What is Class Diagram</a:t>
            </a:r>
          </a:p>
          <a:p>
            <a:pPr marL="533400" indent="-533400" algn="ctr">
              <a:lnSpc>
                <a:spcPct val="115000"/>
              </a:lnSpc>
            </a:pPr>
            <a:endParaRPr lang="id-ID"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lgn="just"/>
            <a:r>
              <a:rPr lang="id-ID" sz="2000" dirty="0">
                <a:solidFill>
                  <a:schemeClr val="tx1"/>
                </a:solidFill>
                <a:effectLst/>
                <a:latin typeface="Arial" panose="020B0604020202020204" pitchFamily="34" charset="0"/>
                <a:ea typeface="Arial" panose="020B0604020202020204" pitchFamily="34" charset="0"/>
                <a:cs typeface="Arial" panose="020B0604020202020204" pitchFamily="34" charset="0"/>
              </a:rPr>
              <a:t>A class diagram is an effective tool for describing different Design Patterns. In many instances, a class diagram is required to represent the crucial elements of a specific pattern completely. This is due to the fact that a class diagram offers a thorough depiction of a system's static structure while emphasizing key connections between classes, objects, characteristics, and activities. </a:t>
            </a:r>
          </a:p>
          <a:p>
            <a:pPr algn="just"/>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Modifiers are used to indicate visibility of attributes and operations.</a:t>
            </a:r>
          </a:p>
          <a:p>
            <a:pPr algn="just"/>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1.  ‘+’ is used to denote Public visibility (everyone)</a:t>
            </a:r>
          </a:p>
          <a:p>
            <a:pPr algn="just"/>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2.  ‘#’ is used to denote Protected visibility (friends and derived)</a:t>
            </a:r>
          </a:p>
          <a:p>
            <a:pPr algn="just"/>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3.  ‘-’ is used to denote Private visibility (no one)</a:t>
            </a:r>
          </a:p>
          <a:p>
            <a:pPr algn="just"/>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By default, attributes are hidden and operations are visible.</a:t>
            </a:r>
          </a:p>
          <a:p>
            <a:pPr algn="just"/>
            <a:endParaRPr lang="en-US" sz="1600" dirty="0">
              <a:solidFill>
                <a:schemeClr val="tx1"/>
              </a:solidFill>
              <a:ea typeface="Calibri" panose="020F0502020204030204" pitchFamily="34" charset="0"/>
              <a:cs typeface="Myanmar Text" panose="020B0502040204020203" pitchFamily="34" charset="0"/>
            </a:endParaRPr>
          </a:p>
        </p:txBody>
      </p:sp>
      <p:sp>
        <p:nvSpPr>
          <p:cNvPr id="5" name="Rectangle 4">
            <a:extLst>
              <a:ext uri="{FF2B5EF4-FFF2-40B4-BE49-F238E27FC236}">
                <a16:creationId xmlns:a16="http://schemas.microsoft.com/office/drawing/2014/main" id="{1585F7B5-9FAF-4C42-82DA-533CEB597702}"/>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974218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4. Class Diagram</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533400">
              <a:lnSpc>
                <a:spcPct val="115000"/>
              </a:lnSpc>
            </a:pPr>
            <a:endParaRPr lang="en-US" sz="1600" dirty="0">
              <a:solidFill>
                <a:schemeClr val="tx1"/>
              </a:solidFill>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0A399BF4-9042-4EF7-9456-05C79B549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679" y="1227004"/>
            <a:ext cx="5032971" cy="5640940"/>
          </a:xfrm>
          <a:prstGeom prst="rect">
            <a:avLst/>
          </a:prstGeom>
        </p:spPr>
      </p:pic>
    </p:spTree>
    <p:extLst>
      <p:ext uri="{BB962C8B-B14F-4D97-AF65-F5344CB8AC3E}">
        <p14:creationId xmlns:p14="http://schemas.microsoft.com/office/powerpoint/2010/main" val="2452926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5. Developing Triple A portal</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 y="1176508"/>
            <a:ext cx="5840623"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r>
              <a:rPr lang="en-US" sz="2800" b="1" dirty="0">
                <a:solidFill>
                  <a:schemeClr val="tx1"/>
                </a:solidFill>
                <a:latin typeface="Cambria" panose="02040503050406030204" pitchFamily="18" charset="0"/>
                <a:ea typeface="Cambria" panose="02040503050406030204" pitchFamily="18" charset="0"/>
                <a:cs typeface="Myanmar Text" panose="020B0502040204020203" pitchFamily="34" charset="0"/>
              </a:rPr>
              <a:t>Create MVC Portlet</a:t>
            </a:r>
          </a:p>
          <a:p>
            <a:pPr algn="ctr">
              <a:spcBef>
                <a:spcPts val="0"/>
              </a:spcBef>
              <a:spcAft>
                <a:spcPts val="1000"/>
              </a:spcAft>
            </a:pPr>
            <a:r>
              <a:rPr lang="id-ID" dirty="0">
                <a:solidFill>
                  <a:schemeClr val="tx1"/>
                </a:solidFill>
                <a:latin typeface="Cambria" panose="02040503050406030204" pitchFamily="18" charset="0"/>
                <a:ea typeface="Cambria" panose="02040503050406030204" pitchFamily="18" charset="0"/>
                <a:cs typeface="Myanmar Text" panose="020B0502040204020203" pitchFamily="34" charset="0"/>
              </a:rPr>
              <a:t>Create new modules on liferay workspace</a:t>
            </a: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7" name="Picture 6">
            <a:extLst>
              <a:ext uri="{FF2B5EF4-FFF2-40B4-BE49-F238E27FC236}">
                <a16:creationId xmlns:a16="http://schemas.microsoft.com/office/drawing/2014/main" id="{11F692E3-7DB3-46FE-8FBE-1607DDDF2AF1}"/>
              </a:ext>
            </a:extLst>
          </p:cNvPr>
          <p:cNvPicPr>
            <a:picLocks noChangeAspect="1"/>
          </p:cNvPicPr>
          <p:nvPr/>
        </p:nvPicPr>
        <p:blipFill>
          <a:blip r:embed="rId2"/>
          <a:stretch>
            <a:fillRect/>
          </a:stretch>
        </p:blipFill>
        <p:spPr>
          <a:xfrm>
            <a:off x="402961" y="2124052"/>
            <a:ext cx="5034702" cy="4329134"/>
          </a:xfrm>
          <a:prstGeom prst="rect">
            <a:avLst/>
          </a:prstGeom>
        </p:spPr>
      </p:pic>
      <p:sp>
        <p:nvSpPr>
          <p:cNvPr id="8" name="Rectangle 7">
            <a:extLst>
              <a:ext uri="{FF2B5EF4-FFF2-40B4-BE49-F238E27FC236}">
                <a16:creationId xmlns:a16="http://schemas.microsoft.com/office/drawing/2014/main" id="{C12C4A6A-1073-48A8-BEEB-BABFF3AD30B0}"/>
              </a:ext>
            </a:extLst>
          </p:cNvPr>
          <p:cNvSpPr/>
          <p:nvPr/>
        </p:nvSpPr>
        <p:spPr>
          <a:xfrm>
            <a:off x="6211595" y="1175561"/>
            <a:ext cx="5231904"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p:txBody>
      </p:sp>
      <p:pic>
        <p:nvPicPr>
          <p:cNvPr id="10" name="Picture 9">
            <a:extLst>
              <a:ext uri="{FF2B5EF4-FFF2-40B4-BE49-F238E27FC236}">
                <a16:creationId xmlns:a16="http://schemas.microsoft.com/office/drawing/2014/main" id="{91964006-56BC-483F-B057-0336CBEECD93}"/>
              </a:ext>
            </a:extLst>
          </p:cNvPr>
          <p:cNvPicPr>
            <a:picLocks noChangeAspect="1"/>
          </p:cNvPicPr>
          <p:nvPr/>
        </p:nvPicPr>
        <p:blipFill>
          <a:blip r:embed="rId3"/>
          <a:stretch>
            <a:fillRect/>
          </a:stretch>
        </p:blipFill>
        <p:spPr>
          <a:xfrm>
            <a:off x="6554066" y="2124052"/>
            <a:ext cx="4629322" cy="3992360"/>
          </a:xfrm>
          <a:prstGeom prst="rect">
            <a:avLst/>
          </a:prstGeom>
        </p:spPr>
      </p:pic>
    </p:spTree>
    <p:extLst>
      <p:ext uri="{BB962C8B-B14F-4D97-AF65-F5344CB8AC3E}">
        <p14:creationId xmlns:p14="http://schemas.microsoft.com/office/powerpoint/2010/main" val="1903130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1806-7B0C-4458-B22B-9CC1AEA232CD}"/>
              </a:ext>
            </a:extLst>
          </p:cNvPr>
          <p:cNvSpPr>
            <a:spLocks noGrp="1"/>
          </p:cNvSpPr>
          <p:nvPr>
            <p:ph type="title"/>
          </p:nvPr>
        </p:nvSpPr>
        <p:spPr/>
        <p:txBody>
          <a:bodyPr/>
          <a:lstStyle/>
          <a:p>
            <a:r>
              <a:rPr lang="id-ID" dirty="0"/>
              <a:t>Result</a:t>
            </a:r>
          </a:p>
        </p:txBody>
      </p:sp>
      <p:sp>
        <p:nvSpPr>
          <p:cNvPr id="3" name="Rectangle 2">
            <a:extLst>
              <a:ext uri="{FF2B5EF4-FFF2-40B4-BE49-F238E27FC236}">
                <a16:creationId xmlns:a16="http://schemas.microsoft.com/office/drawing/2014/main" id="{56A74A33-4C15-47D1-82C3-19E28547C98D}"/>
              </a:ext>
            </a:extLst>
          </p:cNvPr>
          <p:cNvSpPr/>
          <p:nvPr/>
        </p:nvSpPr>
        <p:spPr>
          <a:xfrm>
            <a:off x="6211595" y="1175561"/>
            <a:ext cx="5231904"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p:txBody>
      </p:sp>
      <p:sp>
        <p:nvSpPr>
          <p:cNvPr id="4" name="Rectangle 3">
            <a:extLst>
              <a:ext uri="{FF2B5EF4-FFF2-40B4-BE49-F238E27FC236}">
                <a16:creationId xmlns:a16="http://schemas.microsoft.com/office/drawing/2014/main" id="{90EEEA05-ED82-4939-A669-FF4F44B67753}"/>
              </a:ext>
            </a:extLst>
          </p:cNvPr>
          <p:cNvSpPr/>
          <p:nvPr/>
        </p:nvSpPr>
        <p:spPr>
          <a:xfrm>
            <a:off x="551384" y="1168970"/>
            <a:ext cx="5231904"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p:txBody>
      </p:sp>
      <p:pic>
        <p:nvPicPr>
          <p:cNvPr id="5" name="Picture 4">
            <a:extLst>
              <a:ext uri="{FF2B5EF4-FFF2-40B4-BE49-F238E27FC236}">
                <a16:creationId xmlns:a16="http://schemas.microsoft.com/office/drawing/2014/main" id="{D0B95FEF-052E-428A-95B7-5DBCADE26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452" y="1988840"/>
            <a:ext cx="4705768" cy="3055938"/>
          </a:xfrm>
          <a:prstGeom prst="rect">
            <a:avLst/>
          </a:prstGeom>
        </p:spPr>
      </p:pic>
      <p:pic>
        <p:nvPicPr>
          <p:cNvPr id="6" name="Picture 5">
            <a:extLst>
              <a:ext uri="{FF2B5EF4-FFF2-40B4-BE49-F238E27FC236}">
                <a16:creationId xmlns:a16="http://schemas.microsoft.com/office/drawing/2014/main" id="{6BFDFB8D-1783-43A0-9A77-AB3B0666F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341" y="1611630"/>
            <a:ext cx="3498412" cy="4796172"/>
          </a:xfrm>
          <a:prstGeom prst="rect">
            <a:avLst/>
          </a:prstGeom>
        </p:spPr>
      </p:pic>
    </p:spTree>
    <p:extLst>
      <p:ext uri="{BB962C8B-B14F-4D97-AF65-F5344CB8AC3E}">
        <p14:creationId xmlns:p14="http://schemas.microsoft.com/office/powerpoint/2010/main" val="487682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5. Developing Triple A portal</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r>
              <a:rPr lang="en-US" sz="2400" b="1" dirty="0">
                <a:solidFill>
                  <a:schemeClr val="tx1"/>
                </a:solidFill>
                <a:latin typeface="Cambria" panose="02040503050406030204" pitchFamily="18" charset="0"/>
                <a:ea typeface="Cambria" panose="02040503050406030204" pitchFamily="18" charset="0"/>
                <a:cs typeface="Myanmar Text" panose="020B0502040204020203" pitchFamily="34" charset="0"/>
              </a:rPr>
              <a:t>Create Customer Entity</a:t>
            </a:r>
          </a:p>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7" name="Picture 6">
            <a:extLst>
              <a:ext uri="{FF2B5EF4-FFF2-40B4-BE49-F238E27FC236}">
                <a16:creationId xmlns:a16="http://schemas.microsoft.com/office/drawing/2014/main" id="{A1A54533-D513-48F5-A81A-DAD4BFFF760A}"/>
              </a:ext>
            </a:extLst>
          </p:cNvPr>
          <p:cNvPicPr>
            <a:picLocks noChangeAspect="1"/>
          </p:cNvPicPr>
          <p:nvPr/>
        </p:nvPicPr>
        <p:blipFill>
          <a:blip r:embed="rId2"/>
          <a:stretch>
            <a:fillRect/>
          </a:stretch>
        </p:blipFill>
        <p:spPr>
          <a:xfrm>
            <a:off x="263352" y="1988840"/>
            <a:ext cx="4831102" cy="4679412"/>
          </a:xfrm>
          <a:prstGeom prst="rect">
            <a:avLst/>
          </a:prstGeom>
        </p:spPr>
      </p:pic>
      <p:pic>
        <p:nvPicPr>
          <p:cNvPr id="9" name="Picture 8">
            <a:extLst>
              <a:ext uri="{FF2B5EF4-FFF2-40B4-BE49-F238E27FC236}">
                <a16:creationId xmlns:a16="http://schemas.microsoft.com/office/drawing/2014/main" id="{193C2546-3086-4E8D-A485-ACAFF03E9564}"/>
              </a:ext>
            </a:extLst>
          </p:cNvPr>
          <p:cNvPicPr>
            <a:picLocks noChangeAspect="1"/>
          </p:cNvPicPr>
          <p:nvPr/>
        </p:nvPicPr>
        <p:blipFill>
          <a:blip r:embed="rId3"/>
          <a:stretch>
            <a:fillRect/>
          </a:stretch>
        </p:blipFill>
        <p:spPr>
          <a:xfrm>
            <a:off x="4936701" y="1691809"/>
            <a:ext cx="6623899" cy="4976443"/>
          </a:xfrm>
          <a:prstGeom prst="rect">
            <a:avLst/>
          </a:prstGeom>
        </p:spPr>
      </p:pic>
    </p:spTree>
    <p:extLst>
      <p:ext uri="{BB962C8B-B14F-4D97-AF65-F5344CB8AC3E}">
        <p14:creationId xmlns:p14="http://schemas.microsoft.com/office/powerpoint/2010/main" val="796118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1560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Contents</a:t>
            </a:r>
          </a:p>
        </p:txBody>
      </p:sp>
      <p:graphicFrame>
        <p:nvGraphicFramePr>
          <p:cNvPr id="2" name="Table 1">
            <a:extLst>
              <a:ext uri="{FF2B5EF4-FFF2-40B4-BE49-F238E27FC236}">
                <a16:creationId xmlns:a16="http://schemas.microsoft.com/office/drawing/2014/main" id="{6F2896E3-39EB-4ECA-AD65-AB059FA4FCC5}"/>
              </a:ext>
            </a:extLst>
          </p:cNvPr>
          <p:cNvGraphicFramePr>
            <a:graphicFrameLocks noGrp="1"/>
          </p:cNvGraphicFramePr>
          <p:nvPr>
            <p:extLst>
              <p:ext uri="{D42A27DB-BD31-4B8C-83A1-F6EECF244321}">
                <p14:modId xmlns:p14="http://schemas.microsoft.com/office/powerpoint/2010/main" val="1681806269"/>
              </p:ext>
            </p:extLst>
          </p:nvPr>
        </p:nvGraphicFramePr>
        <p:xfrm>
          <a:off x="983432" y="1094787"/>
          <a:ext cx="8641084" cy="5374368"/>
        </p:xfrm>
        <a:graphic>
          <a:graphicData uri="http://schemas.openxmlformats.org/drawingml/2006/table">
            <a:tbl>
              <a:tblPr firstRow="1" bandRow="1">
                <a:tableStyleId>{5C22544A-7EE6-4342-B048-85BDC9FD1C3A}</a:tableStyleId>
              </a:tblPr>
              <a:tblGrid>
                <a:gridCol w="1203209">
                  <a:extLst>
                    <a:ext uri="{9D8B030D-6E8A-4147-A177-3AD203B41FA5}">
                      <a16:colId xmlns:a16="http://schemas.microsoft.com/office/drawing/2014/main" val="2834307532"/>
                    </a:ext>
                  </a:extLst>
                </a:gridCol>
                <a:gridCol w="7437875">
                  <a:extLst>
                    <a:ext uri="{9D8B030D-6E8A-4147-A177-3AD203B41FA5}">
                      <a16:colId xmlns:a16="http://schemas.microsoft.com/office/drawing/2014/main" val="4186691054"/>
                    </a:ext>
                  </a:extLst>
                </a:gridCol>
              </a:tblGrid>
              <a:tr h="447864">
                <a:tc>
                  <a:txBody>
                    <a:bodyPr/>
                    <a:lstStyle/>
                    <a:p>
                      <a:pPr algn="ctr"/>
                      <a:r>
                        <a:rPr lang="en-SG" sz="1600" dirty="0"/>
                        <a:t>S. No.</a:t>
                      </a:r>
                    </a:p>
                  </a:txBody>
                  <a:tcPr marL="91436" marR="91436" marT="45709" marB="45709" anchor="ctr"/>
                </a:tc>
                <a:tc>
                  <a:txBody>
                    <a:bodyPr/>
                    <a:lstStyle/>
                    <a:p>
                      <a:pPr algn="ctr"/>
                      <a:r>
                        <a:rPr lang="en-SG" sz="1600" dirty="0"/>
                        <a:t>Description</a:t>
                      </a:r>
                    </a:p>
                  </a:txBody>
                  <a:tcPr marL="91436" marR="91436" marT="45709" marB="45709" anchor="ctr"/>
                </a:tc>
                <a:extLst>
                  <a:ext uri="{0D108BD9-81ED-4DB2-BD59-A6C34878D82A}">
                    <a16:rowId xmlns:a16="http://schemas.microsoft.com/office/drawing/2014/main" val="1698723346"/>
                  </a:ext>
                </a:extLst>
              </a:tr>
              <a:tr h="447864">
                <a:tc>
                  <a:txBody>
                    <a:bodyPr/>
                    <a:lstStyle/>
                    <a:p>
                      <a:pPr algn="ctr"/>
                      <a:r>
                        <a:rPr lang="en-SG" sz="1600" dirty="0">
                          <a:latin typeface="+mn-lt"/>
                        </a:rPr>
                        <a:t>01</a:t>
                      </a:r>
                    </a:p>
                  </a:txBody>
                  <a:tcPr marL="91436" marR="91436" marT="45709" marB="45709" anchor="ctr"/>
                </a:tc>
                <a:tc>
                  <a:txBody>
                    <a:bodyPr/>
                    <a:lstStyle/>
                    <a:p>
                      <a:pPr marL="342900" lvl="2" algn="l" fontAlgn="b">
                        <a:lnSpc>
                          <a:spcPct val="150000"/>
                        </a:lnSpc>
                      </a:pPr>
                      <a:r>
                        <a:rPr lang="en-SG" sz="1600" b="0" i="0" u="none" strike="noStrike" dirty="0">
                          <a:solidFill>
                            <a:srgbClr val="000000"/>
                          </a:solidFill>
                          <a:effectLst/>
                          <a:latin typeface="+mn-lt"/>
                        </a:rPr>
                        <a:t>List of software used</a:t>
                      </a:r>
                    </a:p>
                  </a:txBody>
                  <a:tcPr marL="6350" marR="6350" marT="6351" marB="0" anchor="ctr"/>
                </a:tc>
                <a:extLst>
                  <a:ext uri="{0D108BD9-81ED-4DB2-BD59-A6C34878D82A}">
                    <a16:rowId xmlns:a16="http://schemas.microsoft.com/office/drawing/2014/main" val="3383460755"/>
                  </a:ext>
                </a:extLst>
              </a:tr>
              <a:tr h="447864">
                <a:tc>
                  <a:txBody>
                    <a:bodyPr/>
                    <a:lstStyle/>
                    <a:p>
                      <a:pPr algn="ctr"/>
                      <a:r>
                        <a:rPr lang="en-SG" sz="1600" dirty="0">
                          <a:latin typeface="+mn-lt"/>
                        </a:rPr>
                        <a:t>02</a:t>
                      </a:r>
                    </a:p>
                  </a:txBody>
                  <a:tcPr marL="91436" marR="91436" marT="45709" marB="45709" anchor="ctr"/>
                </a:tc>
                <a:tc>
                  <a:txBody>
                    <a:bodyPr/>
                    <a:lstStyle/>
                    <a:p>
                      <a:pPr marL="342900" lvl="2" algn="l" fontAlgn="b">
                        <a:lnSpc>
                          <a:spcPct val="150000"/>
                        </a:lnSpc>
                      </a:pPr>
                      <a:r>
                        <a:rPr lang="en-SG" sz="1600" b="0" i="0" u="none" strike="noStrike" dirty="0">
                          <a:solidFill>
                            <a:srgbClr val="000000"/>
                          </a:solidFill>
                          <a:effectLst/>
                          <a:latin typeface="+mn-lt"/>
                        </a:rPr>
                        <a:t>OO Paradigm</a:t>
                      </a:r>
                    </a:p>
                  </a:txBody>
                  <a:tcPr marL="6350" marR="6350" marT="6351" marB="0" anchor="ctr"/>
                </a:tc>
                <a:extLst>
                  <a:ext uri="{0D108BD9-81ED-4DB2-BD59-A6C34878D82A}">
                    <a16:rowId xmlns:a16="http://schemas.microsoft.com/office/drawing/2014/main" val="502453963"/>
                  </a:ext>
                </a:extLst>
              </a:tr>
              <a:tr h="447864">
                <a:tc>
                  <a:txBody>
                    <a:bodyPr/>
                    <a:lstStyle/>
                    <a:p>
                      <a:pPr algn="ctr"/>
                      <a:r>
                        <a:rPr lang="en-SG" sz="1600" dirty="0">
                          <a:latin typeface="+mn-lt"/>
                        </a:rPr>
                        <a:t>03</a:t>
                      </a:r>
                    </a:p>
                  </a:txBody>
                  <a:tcPr marL="91436" marR="91436" marT="45709" marB="45709" anchor="ctr"/>
                </a:tc>
                <a:tc>
                  <a:txBody>
                    <a:bodyPr/>
                    <a:lstStyle/>
                    <a:p>
                      <a:pPr marL="342900" lvl="2" algn="l" fontAlgn="b">
                        <a:lnSpc>
                          <a:spcPct val="150000"/>
                        </a:lnSpc>
                      </a:pPr>
                      <a:r>
                        <a:rPr lang="en-SG" sz="1600" b="0" i="0" u="none" strike="noStrike" dirty="0">
                          <a:solidFill>
                            <a:srgbClr val="000000"/>
                          </a:solidFill>
                          <a:effectLst/>
                          <a:latin typeface="+mn-lt"/>
                        </a:rPr>
                        <a:t>Class Relationships</a:t>
                      </a:r>
                    </a:p>
                  </a:txBody>
                  <a:tcPr marL="6350" marR="6350" marT="6351" marB="0" anchor="ctr"/>
                </a:tc>
                <a:extLst>
                  <a:ext uri="{0D108BD9-81ED-4DB2-BD59-A6C34878D82A}">
                    <a16:rowId xmlns:a16="http://schemas.microsoft.com/office/drawing/2014/main" val="3888214698"/>
                  </a:ext>
                </a:extLst>
              </a:tr>
              <a:tr h="447864">
                <a:tc>
                  <a:txBody>
                    <a:bodyPr/>
                    <a:lstStyle/>
                    <a:p>
                      <a:pPr algn="ctr"/>
                      <a:r>
                        <a:rPr lang="en-SG" sz="1600" dirty="0">
                          <a:latin typeface="+mn-lt"/>
                        </a:rPr>
                        <a:t>04</a:t>
                      </a:r>
                    </a:p>
                  </a:txBody>
                  <a:tcPr marL="91436" marR="91436" marT="45709" marB="45709" anchor="ctr"/>
                </a:tc>
                <a:tc>
                  <a:txBody>
                    <a:bodyPr/>
                    <a:lstStyle/>
                    <a:p>
                      <a:pPr marL="342900" lvl="2" algn="l">
                        <a:lnSpc>
                          <a:spcPct val="150000"/>
                        </a:lnSpc>
                      </a:pPr>
                      <a:r>
                        <a:rPr lang="en-US" sz="1600" dirty="0"/>
                        <a:t>Class Diagram</a:t>
                      </a:r>
                    </a:p>
                  </a:txBody>
                  <a:tcPr marL="6350" marR="6350" marT="6351" marB="0" anchor="ctr"/>
                </a:tc>
                <a:extLst>
                  <a:ext uri="{0D108BD9-81ED-4DB2-BD59-A6C34878D82A}">
                    <a16:rowId xmlns:a16="http://schemas.microsoft.com/office/drawing/2014/main" val="1429497512"/>
                  </a:ext>
                </a:extLst>
              </a:tr>
              <a:tr h="447864">
                <a:tc>
                  <a:txBody>
                    <a:bodyPr/>
                    <a:lstStyle/>
                    <a:p>
                      <a:pPr algn="ctr"/>
                      <a:r>
                        <a:rPr lang="en-SG" sz="1600" dirty="0">
                          <a:latin typeface="+mn-lt"/>
                        </a:rPr>
                        <a:t>05</a:t>
                      </a:r>
                    </a:p>
                  </a:txBody>
                  <a:tcPr marL="91436" marR="91436" marT="45709" marB="45709" anchor="ctr"/>
                </a:tc>
                <a:tc>
                  <a:txBody>
                    <a:bodyPr/>
                    <a:lstStyle/>
                    <a:p>
                      <a:pPr marL="342900" lvl="2" algn="l">
                        <a:lnSpc>
                          <a:spcPct val="150000"/>
                        </a:lnSpc>
                      </a:pPr>
                      <a:r>
                        <a:rPr lang="en-US" sz="1600" dirty="0"/>
                        <a:t>Developing Triple A portlet</a:t>
                      </a:r>
                    </a:p>
                  </a:txBody>
                  <a:tcPr marL="6350" marR="6350" marT="6351" marB="0" anchor="ctr"/>
                </a:tc>
                <a:extLst>
                  <a:ext uri="{0D108BD9-81ED-4DB2-BD59-A6C34878D82A}">
                    <a16:rowId xmlns:a16="http://schemas.microsoft.com/office/drawing/2014/main" val="1257684296"/>
                  </a:ext>
                </a:extLst>
              </a:tr>
              <a:tr h="447864">
                <a:tc>
                  <a:txBody>
                    <a:bodyPr/>
                    <a:lstStyle/>
                    <a:p>
                      <a:pPr algn="ctr"/>
                      <a:r>
                        <a:rPr lang="en-SG" sz="1600" dirty="0">
                          <a:latin typeface="+mn-lt"/>
                        </a:rPr>
                        <a:t>06</a:t>
                      </a:r>
                    </a:p>
                  </a:txBody>
                  <a:tcPr marL="91436" marR="91436" marT="45709" marB="45709" anchor="ctr"/>
                </a:tc>
                <a:tc>
                  <a:txBody>
                    <a:bodyPr/>
                    <a:lstStyle/>
                    <a:p>
                      <a:pPr marL="342900" lvl="2" algn="l" fontAlgn="b">
                        <a:lnSpc>
                          <a:spcPct val="150000"/>
                        </a:lnSpc>
                      </a:pPr>
                      <a:r>
                        <a:rPr lang="en-SG" sz="1600" b="0" i="0" u="none" strike="noStrike" dirty="0">
                          <a:solidFill>
                            <a:srgbClr val="000000"/>
                          </a:solidFill>
                          <a:effectLst/>
                          <a:latin typeface="+mn-lt"/>
                        </a:rPr>
                        <a:t>Customer Management Portlet</a:t>
                      </a:r>
                    </a:p>
                  </a:txBody>
                  <a:tcPr marL="6350" marR="6350" marT="6351" marB="0" anchor="ctr"/>
                </a:tc>
                <a:extLst>
                  <a:ext uri="{0D108BD9-81ED-4DB2-BD59-A6C34878D82A}">
                    <a16:rowId xmlns:a16="http://schemas.microsoft.com/office/drawing/2014/main" val="3512515867"/>
                  </a:ext>
                </a:extLst>
              </a:tr>
              <a:tr h="447864">
                <a:tc>
                  <a:txBody>
                    <a:bodyPr/>
                    <a:lstStyle/>
                    <a:p>
                      <a:pPr algn="ctr"/>
                      <a:r>
                        <a:rPr lang="en-SG" sz="1600" dirty="0">
                          <a:latin typeface="+mn-lt"/>
                        </a:rPr>
                        <a:t>07</a:t>
                      </a:r>
                    </a:p>
                  </a:txBody>
                  <a:tcPr marL="91436" marR="91436" marT="45709" marB="45709" anchor="ctr"/>
                </a:tc>
                <a:tc>
                  <a:txBody>
                    <a:bodyPr/>
                    <a:lstStyle/>
                    <a:p>
                      <a:pPr marL="342900" marR="0" lvl="2" indent="0" algn="l" defTabSz="342900" rtl="0" eaLnBrk="1" fontAlgn="b" latinLnBrk="0" hangingPunct="1">
                        <a:lnSpc>
                          <a:spcPct val="150000"/>
                        </a:lnSpc>
                        <a:spcBef>
                          <a:spcPts val="0"/>
                        </a:spcBef>
                        <a:spcAft>
                          <a:spcPts val="0"/>
                        </a:spcAft>
                        <a:buClrTx/>
                        <a:buSzTx/>
                        <a:buFontTx/>
                        <a:buNone/>
                        <a:tabLst/>
                        <a:defRPr/>
                      </a:pPr>
                      <a:r>
                        <a:rPr lang="en-SG" sz="1600" b="0" i="0" u="none" strike="noStrike" dirty="0">
                          <a:solidFill>
                            <a:srgbClr val="000000"/>
                          </a:solidFill>
                          <a:effectLst/>
                          <a:latin typeface="+mn-lt"/>
                        </a:rPr>
                        <a:t>Design Patterns</a:t>
                      </a:r>
                    </a:p>
                  </a:txBody>
                  <a:tcPr marL="6350" marR="6350" marT="6351" marB="0" anchor="ctr"/>
                </a:tc>
                <a:extLst>
                  <a:ext uri="{0D108BD9-81ED-4DB2-BD59-A6C34878D82A}">
                    <a16:rowId xmlns:a16="http://schemas.microsoft.com/office/drawing/2014/main" val="1297185499"/>
                  </a:ext>
                </a:extLst>
              </a:tr>
              <a:tr h="447864">
                <a:tc>
                  <a:txBody>
                    <a:bodyPr/>
                    <a:lstStyle/>
                    <a:p>
                      <a:pPr algn="ctr"/>
                      <a:r>
                        <a:rPr lang="en-SG" sz="1600" dirty="0">
                          <a:latin typeface="+mn-lt"/>
                        </a:rPr>
                        <a:t>08</a:t>
                      </a:r>
                    </a:p>
                  </a:txBody>
                  <a:tcPr marL="91436" marR="91436" marT="45709" marB="45709" anchor="ctr"/>
                </a:tc>
                <a:tc>
                  <a:txBody>
                    <a:bodyPr/>
                    <a:lstStyle/>
                    <a:p>
                      <a:pPr marL="342900" lvl="2" algn="l" fontAlgn="b">
                        <a:lnSpc>
                          <a:spcPct val="150000"/>
                        </a:lnSpc>
                      </a:pPr>
                      <a:r>
                        <a:rPr lang="en-SG" sz="1600" b="0" i="0" u="none" strike="noStrike" dirty="0">
                          <a:solidFill>
                            <a:srgbClr val="000000"/>
                          </a:solidFill>
                          <a:effectLst/>
                          <a:latin typeface="+mn-lt"/>
                        </a:rPr>
                        <a:t>Creational Design Patterns</a:t>
                      </a:r>
                    </a:p>
                  </a:txBody>
                  <a:tcPr marL="6350" marR="6350" marT="6351" marB="0" anchor="ctr"/>
                </a:tc>
                <a:extLst>
                  <a:ext uri="{0D108BD9-81ED-4DB2-BD59-A6C34878D82A}">
                    <a16:rowId xmlns:a16="http://schemas.microsoft.com/office/drawing/2014/main" val="3134097065"/>
                  </a:ext>
                </a:extLst>
              </a:tr>
              <a:tr h="447864">
                <a:tc>
                  <a:txBody>
                    <a:bodyPr/>
                    <a:lstStyle/>
                    <a:p>
                      <a:pPr algn="ctr"/>
                      <a:r>
                        <a:rPr lang="en-SG" sz="1600" dirty="0">
                          <a:latin typeface="+mn-lt"/>
                        </a:rPr>
                        <a:t>09</a:t>
                      </a:r>
                    </a:p>
                  </a:txBody>
                  <a:tcPr marL="91436" marR="91436" marT="45709" marB="45709" anchor="ctr"/>
                </a:tc>
                <a:tc>
                  <a:txBody>
                    <a:bodyPr/>
                    <a:lstStyle/>
                    <a:p>
                      <a:pPr marL="342900" lvl="2" algn="l" fontAlgn="b">
                        <a:lnSpc>
                          <a:spcPct val="150000"/>
                        </a:lnSpc>
                      </a:pPr>
                      <a:r>
                        <a:rPr lang="en-SG" sz="1600" b="0" i="0" u="none" strike="noStrike" dirty="0">
                          <a:solidFill>
                            <a:srgbClr val="000000"/>
                          </a:solidFill>
                          <a:effectLst/>
                          <a:latin typeface="+mn-lt"/>
                        </a:rPr>
                        <a:t>Structural Design Patterns</a:t>
                      </a:r>
                    </a:p>
                  </a:txBody>
                  <a:tcPr marL="6350" marR="6350" marT="6351" marB="0" anchor="ctr"/>
                </a:tc>
                <a:extLst>
                  <a:ext uri="{0D108BD9-81ED-4DB2-BD59-A6C34878D82A}">
                    <a16:rowId xmlns:a16="http://schemas.microsoft.com/office/drawing/2014/main" val="1391025220"/>
                  </a:ext>
                </a:extLst>
              </a:tr>
              <a:tr h="447864">
                <a:tc>
                  <a:txBody>
                    <a:bodyPr/>
                    <a:lstStyle/>
                    <a:p>
                      <a:pPr algn="ctr"/>
                      <a:r>
                        <a:rPr lang="en-SG" sz="1600" dirty="0">
                          <a:latin typeface="+mn-lt"/>
                        </a:rPr>
                        <a:t>10</a:t>
                      </a:r>
                    </a:p>
                  </a:txBody>
                  <a:tcPr marL="91436" marR="91436" marT="45709" marB="45709" anchor="ctr"/>
                </a:tc>
                <a:tc>
                  <a:txBody>
                    <a:bodyPr/>
                    <a:lstStyle/>
                    <a:p>
                      <a:pPr marL="342900" lvl="2" algn="l" fontAlgn="b">
                        <a:lnSpc>
                          <a:spcPct val="150000"/>
                        </a:lnSpc>
                      </a:pPr>
                      <a:r>
                        <a:rPr lang="en-SG" sz="1600" b="0" i="0" u="none" strike="noStrike" dirty="0">
                          <a:solidFill>
                            <a:srgbClr val="000000"/>
                          </a:solidFill>
                          <a:effectLst/>
                          <a:latin typeface="+mn-lt"/>
                        </a:rPr>
                        <a:t>Behavioural Design Patterns</a:t>
                      </a:r>
                    </a:p>
                  </a:txBody>
                  <a:tcPr marL="6350" marR="6350" marT="6351" marB="0" anchor="ctr"/>
                </a:tc>
                <a:extLst>
                  <a:ext uri="{0D108BD9-81ED-4DB2-BD59-A6C34878D82A}">
                    <a16:rowId xmlns:a16="http://schemas.microsoft.com/office/drawing/2014/main" val="547760610"/>
                  </a:ext>
                </a:extLst>
              </a:tr>
              <a:tr h="447864">
                <a:tc>
                  <a:txBody>
                    <a:bodyPr/>
                    <a:lstStyle/>
                    <a:p>
                      <a:pPr algn="ctr"/>
                      <a:r>
                        <a:rPr lang="en-SG" sz="1600" dirty="0">
                          <a:latin typeface="+mn-lt"/>
                        </a:rPr>
                        <a:t>11</a:t>
                      </a:r>
                    </a:p>
                  </a:txBody>
                  <a:tcPr marL="91436" marR="91436" marT="45709" marB="45709" anchor="ctr"/>
                </a:tc>
                <a:tc>
                  <a:txBody>
                    <a:bodyPr/>
                    <a:lstStyle/>
                    <a:p>
                      <a:pPr marL="342900" lvl="2" algn="l" fontAlgn="b">
                        <a:lnSpc>
                          <a:spcPct val="150000"/>
                        </a:lnSpc>
                      </a:pPr>
                      <a:r>
                        <a:rPr lang="en-SG" sz="1600" b="0" i="0" u="none" strike="noStrike" dirty="0">
                          <a:solidFill>
                            <a:srgbClr val="000000"/>
                          </a:solidFill>
                          <a:effectLst/>
                          <a:latin typeface="+mn-lt"/>
                        </a:rPr>
                        <a:t>Project Results</a:t>
                      </a:r>
                    </a:p>
                  </a:txBody>
                  <a:tcPr marL="6350" marR="6350" marT="6351" marB="0" anchor="ctr"/>
                </a:tc>
                <a:extLst>
                  <a:ext uri="{0D108BD9-81ED-4DB2-BD59-A6C34878D82A}">
                    <a16:rowId xmlns:a16="http://schemas.microsoft.com/office/drawing/2014/main" val="403216848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5. Developing Triple A portal</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r>
              <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rPr>
              <a:t>Coding screen captures</a:t>
            </a:r>
          </a:p>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94467BCF-97DB-4C8B-8FAC-2CE18DA7FCED}"/>
              </a:ext>
            </a:extLst>
          </p:cNvPr>
          <p:cNvPicPr>
            <a:picLocks noChangeAspect="1"/>
          </p:cNvPicPr>
          <p:nvPr/>
        </p:nvPicPr>
        <p:blipFill>
          <a:blip r:embed="rId2"/>
          <a:stretch>
            <a:fillRect/>
          </a:stretch>
        </p:blipFill>
        <p:spPr>
          <a:xfrm>
            <a:off x="149622" y="1501455"/>
            <a:ext cx="5082282" cy="5377427"/>
          </a:xfrm>
          <a:prstGeom prst="rect">
            <a:avLst/>
          </a:prstGeom>
        </p:spPr>
      </p:pic>
      <p:pic>
        <p:nvPicPr>
          <p:cNvPr id="8" name="Picture 7">
            <a:extLst>
              <a:ext uri="{FF2B5EF4-FFF2-40B4-BE49-F238E27FC236}">
                <a16:creationId xmlns:a16="http://schemas.microsoft.com/office/drawing/2014/main" id="{80F8AB64-7694-4A28-BAEF-F519289FBFD1}"/>
              </a:ext>
            </a:extLst>
          </p:cNvPr>
          <p:cNvPicPr>
            <a:picLocks noChangeAspect="1"/>
          </p:cNvPicPr>
          <p:nvPr/>
        </p:nvPicPr>
        <p:blipFill>
          <a:blip r:embed="rId3"/>
          <a:stretch>
            <a:fillRect/>
          </a:stretch>
        </p:blipFill>
        <p:spPr>
          <a:xfrm>
            <a:off x="5519936" y="1489263"/>
            <a:ext cx="5852684" cy="5180097"/>
          </a:xfrm>
          <a:prstGeom prst="rect">
            <a:avLst/>
          </a:prstGeom>
        </p:spPr>
      </p:pic>
    </p:spTree>
    <p:extLst>
      <p:ext uri="{BB962C8B-B14F-4D97-AF65-F5344CB8AC3E}">
        <p14:creationId xmlns:p14="http://schemas.microsoft.com/office/powerpoint/2010/main" val="1756857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5. Developing Triple A portal</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7" name="Picture 6">
            <a:extLst>
              <a:ext uri="{FF2B5EF4-FFF2-40B4-BE49-F238E27FC236}">
                <a16:creationId xmlns:a16="http://schemas.microsoft.com/office/drawing/2014/main" id="{04D6EE05-75EF-44E1-9431-D9CAEBE6B7AC}"/>
              </a:ext>
            </a:extLst>
          </p:cNvPr>
          <p:cNvPicPr>
            <a:picLocks noChangeAspect="1"/>
          </p:cNvPicPr>
          <p:nvPr/>
        </p:nvPicPr>
        <p:blipFill>
          <a:blip r:embed="rId2"/>
          <a:stretch>
            <a:fillRect/>
          </a:stretch>
        </p:blipFill>
        <p:spPr>
          <a:xfrm>
            <a:off x="407368" y="1176508"/>
            <a:ext cx="9217023" cy="5699068"/>
          </a:xfrm>
          <a:prstGeom prst="rect">
            <a:avLst/>
          </a:prstGeom>
        </p:spPr>
      </p:pic>
    </p:spTree>
    <p:extLst>
      <p:ext uri="{BB962C8B-B14F-4D97-AF65-F5344CB8AC3E}">
        <p14:creationId xmlns:p14="http://schemas.microsoft.com/office/powerpoint/2010/main" val="3654302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C6D718-ABF5-4F0A-ACBB-84588CF74DD4}"/>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5. Developing Triple A portal</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 name="Rectangle 3">
            <a:extLst>
              <a:ext uri="{FF2B5EF4-FFF2-40B4-BE49-F238E27FC236}">
                <a16:creationId xmlns:a16="http://schemas.microsoft.com/office/drawing/2014/main" id="{E4B252D5-35F0-41BF-84AB-879F4298F5C6}"/>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p:txBody>
      </p:sp>
      <p:sp>
        <p:nvSpPr>
          <p:cNvPr id="5" name="Rectangle 4">
            <a:extLst>
              <a:ext uri="{FF2B5EF4-FFF2-40B4-BE49-F238E27FC236}">
                <a16:creationId xmlns:a16="http://schemas.microsoft.com/office/drawing/2014/main" id="{75CFB4C7-08CD-44ED-B97E-60E03CD68896}"/>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8" name="Picture 7">
            <a:extLst>
              <a:ext uri="{FF2B5EF4-FFF2-40B4-BE49-F238E27FC236}">
                <a16:creationId xmlns:a16="http://schemas.microsoft.com/office/drawing/2014/main" id="{FE5DA94D-6093-473E-98D8-3B40101F5BA5}"/>
              </a:ext>
            </a:extLst>
          </p:cNvPr>
          <p:cNvPicPr>
            <a:picLocks noChangeAspect="1"/>
          </p:cNvPicPr>
          <p:nvPr/>
        </p:nvPicPr>
        <p:blipFill>
          <a:blip r:embed="rId2"/>
          <a:stretch>
            <a:fillRect/>
          </a:stretch>
        </p:blipFill>
        <p:spPr>
          <a:xfrm>
            <a:off x="141288" y="1184600"/>
            <a:ext cx="4762500" cy="1971675"/>
          </a:xfrm>
          <a:prstGeom prst="rect">
            <a:avLst/>
          </a:prstGeom>
        </p:spPr>
      </p:pic>
      <p:pic>
        <p:nvPicPr>
          <p:cNvPr id="10" name="Picture 9">
            <a:extLst>
              <a:ext uri="{FF2B5EF4-FFF2-40B4-BE49-F238E27FC236}">
                <a16:creationId xmlns:a16="http://schemas.microsoft.com/office/drawing/2014/main" id="{06689CFD-1DC1-4E70-8D04-13BB010451DC}"/>
              </a:ext>
            </a:extLst>
          </p:cNvPr>
          <p:cNvPicPr>
            <a:picLocks noChangeAspect="1"/>
          </p:cNvPicPr>
          <p:nvPr/>
        </p:nvPicPr>
        <p:blipFill>
          <a:blip r:embed="rId3"/>
          <a:stretch>
            <a:fillRect/>
          </a:stretch>
        </p:blipFill>
        <p:spPr>
          <a:xfrm>
            <a:off x="5093202" y="1184600"/>
            <a:ext cx="6691429" cy="5052712"/>
          </a:xfrm>
          <a:prstGeom prst="rect">
            <a:avLst/>
          </a:prstGeom>
        </p:spPr>
      </p:pic>
    </p:spTree>
    <p:extLst>
      <p:ext uri="{BB962C8B-B14F-4D97-AF65-F5344CB8AC3E}">
        <p14:creationId xmlns:p14="http://schemas.microsoft.com/office/powerpoint/2010/main" val="3615821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88FBA1-BA02-41D4-B293-2C6701EC79AE}"/>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5. Developing Triple A portal</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 name="Rectangle 3">
            <a:extLst>
              <a:ext uri="{FF2B5EF4-FFF2-40B4-BE49-F238E27FC236}">
                <a16:creationId xmlns:a16="http://schemas.microsoft.com/office/drawing/2014/main" id="{CE78CF44-95F1-44C4-A92A-94E1BB0C5E33}"/>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p:txBody>
      </p:sp>
      <p:sp>
        <p:nvSpPr>
          <p:cNvPr id="5" name="Rectangle 4">
            <a:extLst>
              <a:ext uri="{FF2B5EF4-FFF2-40B4-BE49-F238E27FC236}">
                <a16:creationId xmlns:a16="http://schemas.microsoft.com/office/drawing/2014/main" id="{0E2DA629-3D25-49C4-A02D-5A04CAEBF55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8" name="Picture 7">
            <a:extLst>
              <a:ext uri="{FF2B5EF4-FFF2-40B4-BE49-F238E27FC236}">
                <a16:creationId xmlns:a16="http://schemas.microsoft.com/office/drawing/2014/main" id="{562E7B26-582D-48F8-9948-073D754D0DA2}"/>
              </a:ext>
            </a:extLst>
          </p:cNvPr>
          <p:cNvPicPr>
            <a:picLocks noChangeAspect="1"/>
          </p:cNvPicPr>
          <p:nvPr/>
        </p:nvPicPr>
        <p:blipFill>
          <a:blip r:embed="rId2"/>
          <a:stretch>
            <a:fillRect/>
          </a:stretch>
        </p:blipFill>
        <p:spPr>
          <a:xfrm>
            <a:off x="1049860" y="1260655"/>
            <a:ext cx="8718548" cy="5513198"/>
          </a:xfrm>
          <a:prstGeom prst="rect">
            <a:avLst/>
          </a:prstGeom>
        </p:spPr>
      </p:pic>
    </p:spTree>
    <p:extLst>
      <p:ext uri="{BB962C8B-B14F-4D97-AF65-F5344CB8AC3E}">
        <p14:creationId xmlns:p14="http://schemas.microsoft.com/office/powerpoint/2010/main" val="1175667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7264B3-B2F8-438E-8C4A-2AAE5D171469}"/>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5. Developing Triple A portal</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 name="Rectangle 3">
            <a:extLst>
              <a:ext uri="{FF2B5EF4-FFF2-40B4-BE49-F238E27FC236}">
                <a16:creationId xmlns:a16="http://schemas.microsoft.com/office/drawing/2014/main" id="{071D3530-C9FF-4055-8FDE-F7D35230D9E0}"/>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endPar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p:txBody>
      </p:sp>
      <p:sp>
        <p:nvSpPr>
          <p:cNvPr id="5" name="Rectangle 4">
            <a:extLst>
              <a:ext uri="{FF2B5EF4-FFF2-40B4-BE49-F238E27FC236}">
                <a16:creationId xmlns:a16="http://schemas.microsoft.com/office/drawing/2014/main" id="{6848F1DF-EE3C-4AD4-80C1-20F79BA11E14}"/>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8" name="Picture 7">
            <a:extLst>
              <a:ext uri="{FF2B5EF4-FFF2-40B4-BE49-F238E27FC236}">
                <a16:creationId xmlns:a16="http://schemas.microsoft.com/office/drawing/2014/main" id="{B2F29EA2-D33F-4426-AD50-869EAC509977}"/>
              </a:ext>
            </a:extLst>
          </p:cNvPr>
          <p:cNvPicPr>
            <a:picLocks noChangeAspect="1"/>
          </p:cNvPicPr>
          <p:nvPr/>
        </p:nvPicPr>
        <p:blipFill>
          <a:blip r:embed="rId2"/>
          <a:stretch>
            <a:fillRect/>
          </a:stretch>
        </p:blipFill>
        <p:spPr>
          <a:xfrm>
            <a:off x="2459596" y="1176508"/>
            <a:ext cx="6336704" cy="5540380"/>
          </a:xfrm>
          <a:prstGeom prst="rect">
            <a:avLst/>
          </a:prstGeom>
        </p:spPr>
      </p:pic>
    </p:spTree>
    <p:extLst>
      <p:ext uri="{BB962C8B-B14F-4D97-AF65-F5344CB8AC3E}">
        <p14:creationId xmlns:p14="http://schemas.microsoft.com/office/powerpoint/2010/main" val="250694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6. Customer Management Portlet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10" name="Picture 9">
            <a:extLst>
              <a:ext uri="{FF2B5EF4-FFF2-40B4-BE49-F238E27FC236}">
                <a16:creationId xmlns:a16="http://schemas.microsoft.com/office/drawing/2014/main" id="{907AE9DE-7494-4E13-8F67-E6E7F550C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782" y="1324444"/>
            <a:ext cx="9458436" cy="5344915"/>
          </a:xfrm>
          <a:prstGeom prst="rect">
            <a:avLst/>
          </a:prstGeom>
        </p:spPr>
      </p:pic>
    </p:spTree>
    <p:extLst>
      <p:ext uri="{BB962C8B-B14F-4D97-AF65-F5344CB8AC3E}">
        <p14:creationId xmlns:p14="http://schemas.microsoft.com/office/powerpoint/2010/main" val="1479864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7. Design Patterns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752"/>
            <a:ext cx="11784631" cy="566124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endParaRPr lang="en-US" sz="3000"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endParaRPr lang="en-US" sz="3000"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endParaRPr lang="en-US" sz="3000"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r>
              <a:rPr lang="en-US" sz="3000" dirty="0">
                <a:solidFill>
                  <a:schemeClr val="tx1"/>
                </a:solidFill>
                <a:latin typeface="Cambria" panose="02040503050406030204" pitchFamily="18" charset="0"/>
                <a:ea typeface="Cambria" panose="02040503050406030204" pitchFamily="18" charset="0"/>
                <a:cs typeface="Myanmar Text" panose="020B0502040204020203" pitchFamily="34" charset="0"/>
              </a:rPr>
              <a:t>Definition of Design Pattern</a:t>
            </a: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sp>
        <p:nvSpPr>
          <p:cNvPr id="3" name="TextBox 2">
            <a:extLst>
              <a:ext uri="{FF2B5EF4-FFF2-40B4-BE49-F238E27FC236}">
                <a16:creationId xmlns:a16="http://schemas.microsoft.com/office/drawing/2014/main" id="{BC9D3581-1978-F331-54EE-27653188AA7A}"/>
              </a:ext>
            </a:extLst>
          </p:cNvPr>
          <p:cNvSpPr txBox="1"/>
          <p:nvPr/>
        </p:nvSpPr>
        <p:spPr>
          <a:xfrm>
            <a:off x="3516051" y="3861048"/>
            <a:ext cx="4752528" cy="923330"/>
          </a:xfrm>
          <a:prstGeom prst="rect">
            <a:avLst/>
          </a:prstGeom>
          <a:noFill/>
        </p:spPr>
        <p:txBody>
          <a:bodyPr wrap="square" rtlCol="0">
            <a:spAutoFit/>
          </a:bodyPr>
          <a:lstStyle/>
          <a:p>
            <a:pPr algn="ctr"/>
            <a:r>
              <a:rPr lang="en-SG" sz="1800" dirty="0">
                <a:effectLst/>
                <a:latin typeface="Cambria" panose="02040503050406030204" pitchFamily="18" charset="0"/>
                <a:ea typeface="SimSun" panose="02010600030101010101" pitchFamily="2" charset="-122"/>
                <a:cs typeface="Times New Roman" panose="02020603050405020304" pitchFamily="18" charset="0"/>
              </a:rPr>
              <a:t>Design pattern is a general repeatable solution to common problems. It is a template to create solution for various situations that corelate</a:t>
            </a:r>
            <a:endParaRPr lang="id-ID" dirty="0"/>
          </a:p>
        </p:txBody>
      </p:sp>
    </p:spTree>
    <p:extLst>
      <p:ext uri="{BB962C8B-B14F-4D97-AF65-F5344CB8AC3E}">
        <p14:creationId xmlns:p14="http://schemas.microsoft.com/office/powerpoint/2010/main" val="3067330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8. Creational Design Patterns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R="276225" lvl="0" algn="just">
              <a:lnSpc>
                <a:spcPct val="150000"/>
              </a:lnSpc>
              <a:spcBef>
                <a:spcPts val="70"/>
              </a:spcBef>
              <a:spcAft>
                <a:spcPts val="0"/>
              </a:spcAft>
            </a:pPr>
            <a:r>
              <a:rPr lang="en-US" sz="2000" dirty="0">
                <a:solidFill>
                  <a:schemeClr val="tx1"/>
                </a:solidFill>
                <a:effectLst/>
                <a:latin typeface="Arial" panose="020B0604020202020204" pitchFamily="34" charset="0"/>
                <a:ea typeface="Arial" panose="020B0604020202020204" pitchFamily="34" charset="0"/>
              </a:rPr>
              <a:t>What</a:t>
            </a:r>
            <a:r>
              <a:rPr lang="en-US" sz="2000" spc="5" dirty="0">
                <a:solidFill>
                  <a:schemeClr val="tx1"/>
                </a:solidFill>
                <a:effectLst/>
                <a:latin typeface="Arial" panose="020B0604020202020204" pitchFamily="34" charset="0"/>
                <a:ea typeface="Arial" panose="020B0604020202020204" pitchFamily="34" charset="0"/>
              </a:rPr>
              <a:t> </a:t>
            </a:r>
            <a:r>
              <a:rPr lang="en-US" sz="2000" dirty="0">
                <a:solidFill>
                  <a:schemeClr val="tx1"/>
                </a:solidFill>
                <a:effectLst/>
                <a:latin typeface="Arial" panose="020B0604020202020204" pitchFamily="34" charset="0"/>
                <a:ea typeface="Arial" panose="020B0604020202020204" pitchFamily="34" charset="0"/>
              </a:rPr>
              <a:t>is cr</a:t>
            </a:r>
            <a:r>
              <a:rPr lang="en-US" sz="2000" spc="-5" dirty="0">
                <a:solidFill>
                  <a:schemeClr val="tx1"/>
                </a:solidFill>
                <a:effectLst/>
                <a:latin typeface="Arial" panose="020B0604020202020204" pitchFamily="34" charset="0"/>
                <a:ea typeface="Arial" panose="020B0604020202020204" pitchFamily="34" charset="0"/>
              </a:rPr>
              <a:t>e</a:t>
            </a:r>
            <a:r>
              <a:rPr lang="en-US" sz="2000" dirty="0">
                <a:solidFill>
                  <a:schemeClr val="tx1"/>
                </a:solidFill>
                <a:effectLst/>
                <a:latin typeface="Arial" panose="020B0604020202020204" pitchFamily="34" charset="0"/>
                <a:ea typeface="Arial" panose="020B0604020202020204" pitchFamily="34" charset="0"/>
              </a:rPr>
              <a:t>ation</a:t>
            </a:r>
            <a:r>
              <a:rPr lang="en-US" sz="2000" spc="-5" dirty="0">
                <a:solidFill>
                  <a:schemeClr val="tx1"/>
                </a:solidFill>
                <a:effectLst/>
                <a:latin typeface="Arial" panose="020B0604020202020204" pitchFamily="34" charset="0"/>
                <a:ea typeface="Arial" panose="020B0604020202020204" pitchFamily="34" charset="0"/>
              </a:rPr>
              <a:t>a</a:t>
            </a:r>
            <a:r>
              <a:rPr lang="en-US" sz="2000" dirty="0">
                <a:solidFill>
                  <a:schemeClr val="tx1"/>
                </a:solidFill>
                <a:effectLst/>
                <a:latin typeface="Arial" panose="020B0604020202020204" pitchFamily="34" charset="0"/>
                <a:ea typeface="Arial" panose="020B0604020202020204" pitchFamily="34" charset="0"/>
              </a:rPr>
              <a:t>l design pattern? </a:t>
            </a:r>
            <a:endParaRPr lang="id-ID" sz="2000" dirty="0">
              <a:solidFill>
                <a:schemeClr val="tx1"/>
              </a:solidFill>
              <a:latin typeface="Times New Roman" panose="02020603050405020304" pitchFamily="18" charset="0"/>
              <a:ea typeface="Arial" panose="020B0604020202020204" pitchFamily="34" charset="0"/>
            </a:endParaRPr>
          </a:p>
          <a:p>
            <a:pPr marR="276225" lvl="0" algn="just">
              <a:lnSpc>
                <a:spcPct val="150000"/>
              </a:lnSpc>
              <a:spcBef>
                <a:spcPts val="70"/>
              </a:spcBef>
              <a:spcAft>
                <a:spcPts val="0"/>
              </a:spcAft>
            </a:pPr>
            <a:r>
              <a:rPr lang="en-US" sz="2000" dirty="0">
                <a:solidFill>
                  <a:schemeClr val="tx1"/>
                </a:solidFill>
                <a:effectLst/>
                <a:latin typeface="Arial" panose="020B0604020202020204" pitchFamily="34" charset="0"/>
                <a:ea typeface="Arial" panose="020B0604020202020204" pitchFamily="34" charset="0"/>
              </a:rPr>
              <a:t>The process of making objects is the focus of creational design patterns. When a choice needs to be made during the instantiation of a class, these design patterns are employed (i.e. creating an object of a class).</a:t>
            </a:r>
            <a:endParaRPr lang="id-ID" sz="2000" dirty="0">
              <a:solidFill>
                <a:schemeClr val="tx1"/>
              </a:solidFill>
              <a:effectLst/>
              <a:latin typeface="Arial" panose="020B0604020202020204" pitchFamily="34" charset="0"/>
              <a:ea typeface="Arial" panose="020B0604020202020204" pitchFamily="34" charset="0"/>
            </a:endParaRPr>
          </a:p>
          <a:p>
            <a:pPr marR="276225" lvl="0" algn="just">
              <a:lnSpc>
                <a:spcPct val="150000"/>
              </a:lnSpc>
              <a:spcBef>
                <a:spcPts val="70"/>
              </a:spcBef>
              <a:spcAft>
                <a:spcPts val="0"/>
              </a:spcAft>
            </a:pPr>
            <a:r>
              <a:rPr lang="en-US" sz="2000" dirty="0">
                <a:solidFill>
                  <a:schemeClr val="tx1"/>
                </a:solidFill>
                <a:effectLst/>
                <a:latin typeface="Times New Roman" panose="02020603050405020304" pitchFamily="18" charset="0"/>
                <a:ea typeface="Times New Roman" panose="02020603050405020304" pitchFamily="18" charset="0"/>
              </a:rPr>
              <a:t>The Most suitable design pattern for AAA</a:t>
            </a:r>
            <a:r>
              <a:rPr lang="id-ID" sz="2000" dirty="0">
                <a:solidFill>
                  <a:schemeClr val="tx1"/>
                </a:solidFill>
                <a:latin typeface="Times New Roman" panose="02020603050405020304" pitchFamily="18" charset="0"/>
                <a:ea typeface="Times New Roman" panose="02020603050405020304" pitchFamily="18" charset="0"/>
              </a:rPr>
              <a:t>Customer</a:t>
            </a:r>
            <a:r>
              <a:rPr lang="en-US" sz="2000" dirty="0">
                <a:solidFill>
                  <a:schemeClr val="tx1"/>
                </a:solidFill>
                <a:effectLst/>
                <a:latin typeface="Times New Roman" panose="02020603050405020304" pitchFamily="18" charset="0"/>
                <a:ea typeface="Times New Roman" panose="02020603050405020304" pitchFamily="18" charset="0"/>
              </a:rPr>
              <a:t> Portlet is The Factory Method </a:t>
            </a:r>
            <a:r>
              <a:rPr lang="en-US" sz="2000" dirty="0" err="1">
                <a:solidFill>
                  <a:schemeClr val="tx1"/>
                </a:solidFill>
                <a:effectLst/>
                <a:latin typeface="Times New Roman" panose="02020603050405020304" pitchFamily="18" charset="0"/>
                <a:ea typeface="Times New Roman" panose="02020603050405020304" pitchFamily="18" charset="0"/>
              </a:rPr>
              <a:t>Patern</a:t>
            </a:r>
            <a:r>
              <a:rPr lang="en-US" sz="2000" dirty="0">
                <a:solidFill>
                  <a:schemeClr val="tx1"/>
                </a:solidFill>
                <a:effectLst/>
                <a:latin typeface="Times New Roman" panose="02020603050405020304" pitchFamily="18" charset="0"/>
                <a:ea typeface="Times New Roman" panose="02020603050405020304" pitchFamily="18" charset="0"/>
              </a:rPr>
              <a:t>.</a:t>
            </a:r>
            <a:endParaRPr lang="id-ID" sz="2000" dirty="0">
              <a:solidFill>
                <a:schemeClr val="tx1"/>
              </a:solidFill>
              <a:effectLst/>
              <a:latin typeface="Times New Roman" panose="02020603050405020304" pitchFamily="18" charset="0"/>
              <a:ea typeface="Times New Roman" panose="02020603050405020304" pitchFamily="18" charset="0"/>
            </a:endParaRP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2322034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A71F7D-9196-4612-B74E-325DEBE7BAAB}"/>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8. Creational Design Patterns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 name="Rectangle 3">
            <a:extLst>
              <a:ext uri="{FF2B5EF4-FFF2-40B4-BE49-F238E27FC236}">
                <a16:creationId xmlns:a16="http://schemas.microsoft.com/office/drawing/2014/main" id="{7403CFFD-64BB-4A3A-A2A9-232E074EB22B}"/>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R="276225" lvl="0">
              <a:lnSpc>
                <a:spcPct val="150000"/>
              </a:lnSpc>
              <a:spcBef>
                <a:spcPts val="70"/>
              </a:spcBef>
              <a:spcAft>
                <a:spcPts val="0"/>
              </a:spcAft>
            </a:pPr>
            <a:endParaRPr lang="id-ID" sz="1800" dirty="0">
              <a:solidFill>
                <a:schemeClr val="tx1"/>
              </a:solidFill>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4F31A53C-768C-43D2-B5E2-AB2AED4B5B51}"/>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D43C0261-F171-4673-AD24-AE81C6CE5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472" y="1184600"/>
            <a:ext cx="7344816" cy="5652326"/>
          </a:xfrm>
          <a:prstGeom prst="rect">
            <a:avLst/>
          </a:prstGeom>
        </p:spPr>
      </p:pic>
    </p:spTree>
    <p:extLst>
      <p:ext uri="{BB962C8B-B14F-4D97-AF65-F5344CB8AC3E}">
        <p14:creationId xmlns:p14="http://schemas.microsoft.com/office/powerpoint/2010/main" val="1260009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9. Structural Design Patterns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95250" lvl="1" algn="just">
              <a:spcBef>
                <a:spcPts val="0"/>
              </a:spcBef>
              <a:spcAft>
                <a:spcPts val="1000"/>
              </a:spcAft>
            </a:pPr>
            <a:r>
              <a:rPr lang="en-US" sz="2400" dirty="0">
                <a:solidFill>
                  <a:schemeClr val="tx1"/>
                </a:solidFill>
                <a:latin typeface="Cambria" panose="02040503050406030204" pitchFamily="18" charset="0"/>
                <a:ea typeface="Cambria" panose="02040503050406030204" pitchFamily="18" charset="0"/>
                <a:cs typeface="Myanmar Text" panose="020B0502040204020203" pitchFamily="34" charset="0"/>
              </a:rPr>
              <a:t>What is structural design pattern? </a:t>
            </a:r>
          </a:p>
          <a:p>
            <a:pPr marL="95250" lvl="1" algn="just">
              <a:spcBef>
                <a:spcPts val="0"/>
              </a:spcBef>
              <a:spcAft>
                <a:spcPts val="1000"/>
              </a:spcAft>
            </a:pPr>
            <a:r>
              <a:rPr lang="en-US" sz="2400" dirty="0">
                <a:solidFill>
                  <a:schemeClr val="tx1"/>
                </a:solidFill>
                <a:latin typeface="Cambria" panose="02040503050406030204" pitchFamily="18" charset="0"/>
                <a:ea typeface="Cambria" panose="02040503050406030204" pitchFamily="18" charset="0"/>
                <a:cs typeface="Myanmar Text" panose="020B0502040204020203" pitchFamily="34" charset="0"/>
              </a:rPr>
              <a:t>A structural design pattern is a guide for combining various objects and classes to create a larger structure that can accomplish several objectives at once. The patterns in structural designs demonstrate how distinctive system components can be put together in a flexible and extensible way.</a:t>
            </a:r>
            <a:endParaRPr lang="id-ID" sz="2400"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marL="95250" lvl="1" algn="just">
              <a:spcBef>
                <a:spcPts val="0"/>
              </a:spcBef>
              <a:spcAft>
                <a:spcPts val="1000"/>
              </a:spcAft>
            </a:pPr>
            <a:r>
              <a:rPr lang="en-US" sz="2400" dirty="0">
                <a:solidFill>
                  <a:schemeClr val="tx1"/>
                </a:solidFill>
                <a:latin typeface="Cambria" panose="02040503050406030204" pitchFamily="18" charset="0"/>
                <a:ea typeface="Cambria" panose="02040503050406030204" pitchFamily="18" charset="0"/>
                <a:cs typeface="Myanmar Text" panose="020B0502040204020203" pitchFamily="34" charset="0"/>
              </a:rPr>
              <a:t>The Most suitable design pattern for AAA</a:t>
            </a:r>
            <a:r>
              <a:rPr lang="id-ID" sz="2400" dirty="0">
                <a:solidFill>
                  <a:schemeClr val="tx1"/>
                </a:solidFill>
                <a:latin typeface="Times New Roman" panose="02020603050405020304" pitchFamily="18" charset="0"/>
                <a:ea typeface="Times New Roman" panose="02020603050405020304" pitchFamily="18" charset="0"/>
              </a:rPr>
              <a:t> Customer</a:t>
            </a:r>
            <a:r>
              <a:rPr lang="en-US" sz="2400" dirty="0">
                <a:solidFill>
                  <a:schemeClr val="tx1"/>
                </a:solidFill>
                <a:latin typeface="Cambria" panose="02040503050406030204" pitchFamily="18" charset="0"/>
                <a:ea typeface="Cambria" panose="02040503050406030204" pitchFamily="18" charset="0"/>
                <a:cs typeface="Myanmar Text" panose="020B0502040204020203" pitchFamily="34" charset="0"/>
              </a:rPr>
              <a:t> Portlet is The Facade </a:t>
            </a:r>
            <a:r>
              <a:rPr lang="en-US" sz="2400" dirty="0" err="1">
                <a:solidFill>
                  <a:schemeClr val="tx1"/>
                </a:solidFill>
                <a:latin typeface="Cambria" panose="02040503050406030204" pitchFamily="18" charset="0"/>
                <a:ea typeface="Cambria" panose="02040503050406030204" pitchFamily="18" charset="0"/>
                <a:cs typeface="Myanmar Text" panose="020B0502040204020203" pitchFamily="34" charset="0"/>
              </a:rPr>
              <a:t>Patern</a:t>
            </a:r>
            <a:r>
              <a:rPr lang="en-US" sz="2400" dirty="0">
                <a:solidFill>
                  <a:schemeClr val="tx1"/>
                </a:solidFill>
                <a:latin typeface="Cambria" panose="02040503050406030204" pitchFamily="18" charset="0"/>
                <a:ea typeface="Cambria" panose="02040503050406030204" pitchFamily="18" charset="0"/>
                <a:cs typeface="Myanmar Text" panose="020B0502040204020203" pitchFamily="34" charset="0"/>
              </a:rPr>
              <a:t>.</a:t>
            </a: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22212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 </a:t>
            </a:r>
            <a:r>
              <a:rPr lang="en-SG" altLang="en-US" sz="2800" dirty="0">
                <a:solidFill>
                  <a:schemeClr val="bg1"/>
                </a:solidFill>
                <a:latin typeface="Cambria" panose="02040503050406030204" pitchFamily="18" charset="0"/>
                <a:ea typeface="Cambria" panose="02040503050406030204" pitchFamily="18" charset="0"/>
              </a:rPr>
              <a:t>List of software used</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4"/>
            <a:ext cx="11784631" cy="5661025"/>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SG" dirty="0">
                <a:solidFill>
                  <a:schemeClr val="tx1"/>
                </a:solidFill>
                <a:latin typeface="Cambria" panose="02040503050406030204" pitchFamily="18" charset="0"/>
                <a:ea typeface="Cambria" panose="02040503050406030204" pitchFamily="18" charset="0"/>
              </a:rPr>
              <a:t>				</a:t>
            </a:r>
          </a:p>
        </p:txBody>
      </p:sp>
      <p:pic>
        <p:nvPicPr>
          <p:cNvPr id="6" name="Picture 5">
            <a:extLst>
              <a:ext uri="{FF2B5EF4-FFF2-40B4-BE49-F238E27FC236}">
                <a16:creationId xmlns:a16="http://schemas.microsoft.com/office/drawing/2014/main" id="{68A83CE8-3BCE-4E95-B55C-AF65CD2AA145}"/>
              </a:ext>
            </a:extLst>
          </p:cNvPr>
          <p:cNvPicPr>
            <a:picLocks noChangeAspect="1"/>
          </p:cNvPicPr>
          <p:nvPr/>
        </p:nvPicPr>
        <p:blipFill>
          <a:blip r:embed="rId2"/>
          <a:stretch>
            <a:fillRect/>
          </a:stretch>
        </p:blipFill>
        <p:spPr>
          <a:xfrm>
            <a:off x="0" y="1196974"/>
            <a:ext cx="6743700" cy="5324475"/>
          </a:xfrm>
          <a:prstGeom prst="rect">
            <a:avLst/>
          </a:prstGeom>
        </p:spPr>
      </p:pic>
      <p:pic>
        <p:nvPicPr>
          <p:cNvPr id="8" name="Picture 7">
            <a:extLst>
              <a:ext uri="{FF2B5EF4-FFF2-40B4-BE49-F238E27FC236}">
                <a16:creationId xmlns:a16="http://schemas.microsoft.com/office/drawing/2014/main" id="{6F756024-9D42-4F09-A9AF-D25AC02A3575}"/>
              </a:ext>
            </a:extLst>
          </p:cNvPr>
          <p:cNvPicPr>
            <a:picLocks noChangeAspect="1"/>
          </p:cNvPicPr>
          <p:nvPr/>
        </p:nvPicPr>
        <p:blipFill>
          <a:blip r:embed="rId3"/>
          <a:stretch>
            <a:fillRect/>
          </a:stretch>
        </p:blipFill>
        <p:spPr>
          <a:xfrm>
            <a:off x="6743699" y="1201563"/>
            <a:ext cx="5040931" cy="1473503"/>
          </a:xfrm>
          <a:prstGeom prst="rect">
            <a:avLst/>
          </a:prstGeom>
        </p:spPr>
      </p:pic>
      <p:pic>
        <p:nvPicPr>
          <p:cNvPr id="9" name="Picture 8">
            <a:extLst>
              <a:ext uri="{FF2B5EF4-FFF2-40B4-BE49-F238E27FC236}">
                <a16:creationId xmlns:a16="http://schemas.microsoft.com/office/drawing/2014/main" id="{AB856BB3-18B4-4328-BA86-B5123D22295A}"/>
              </a:ext>
            </a:extLst>
          </p:cNvPr>
          <p:cNvPicPr>
            <a:picLocks noChangeAspect="1"/>
          </p:cNvPicPr>
          <p:nvPr/>
        </p:nvPicPr>
        <p:blipFill>
          <a:blip r:embed="rId4"/>
          <a:stretch>
            <a:fillRect/>
          </a:stretch>
        </p:blipFill>
        <p:spPr>
          <a:xfrm>
            <a:off x="6743700" y="5033961"/>
            <a:ext cx="2276475" cy="1419225"/>
          </a:xfrm>
          <a:prstGeom prst="rect">
            <a:avLst/>
          </a:prstGeom>
        </p:spPr>
      </p:pic>
      <p:pic>
        <p:nvPicPr>
          <p:cNvPr id="11" name="Picture 10">
            <a:extLst>
              <a:ext uri="{FF2B5EF4-FFF2-40B4-BE49-F238E27FC236}">
                <a16:creationId xmlns:a16="http://schemas.microsoft.com/office/drawing/2014/main" id="{2CCCD7FE-AF56-4C14-A27B-ABDD7E97ECA3}"/>
              </a:ext>
            </a:extLst>
          </p:cNvPr>
          <p:cNvPicPr>
            <a:picLocks noChangeAspect="1"/>
          </p:cNvPicPr>
          <p:nvPr/>
        </p:nvPicPr>
        <p:blipFill>
          <a:blip r:embed="rId5"/>
          <a:stretch>
            <a:fillRect/>
          </a:stretch>
        </p:blipFill>
        <p:spPr>
          <a:xfrm>
            <a:off x="10098706" y="4942062"/>
            <a:ext cx="1685925" cy="1428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C8B5C6-9B4C-4C18-BC2E-82132E7A2765}"/>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9. Structural Design Patterns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 name="Rectangle 3">
            <a:extLst>
              <a:ext uri="{FF2B5EF4-FFF2-40B4-BE49-F238E27FC236}">
                <a16:creationId xmlns:a16="http://schemas.microsoft.com/office/drawing/2014/main" id="{19C26BB8-6B1B-42AB-BCD8-C357EBD5F1E0}"/>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95250" lvl="1" algn="just">
              <a:spcBef>
                <a:spcPts val="0"/>
              </a:spcBef>
              <a:spcAft>
                <a:spcPts val="1000"/>
              </a:spcAft>
            </a:pPr>
            <a:endParaRPr lang="en-US" sz="2400"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p:txBody>
      </p:sp>
      <p:sp>
        <p:nvSpPr>
          <p:cNvPr id="5" name="Rectangle 4">
            <a:extLst>
              <a:ext uri="{FF2B5EF4-FFF2-40B4-BE49-F238E27FC236}">
                <a16:creationId xmlns:a16="http://schemas.microsoft.com/office/drawing/2014/main" id="{0E6F33AB-EC4E-4E63-8C44-DBF5673875CD}"/>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0D542DC4-24A1-4E2C-94D6-90F963E94AC9}"/>
              </a:ext>
            </a:extLst>
          </p:cNvPr>
          <p:cNvPicPr>
            <a:picLocks noChangeAspect="1"/>
          </p:cNvPicPr>
          <p:nvPr/>
        </p:nvPicPr>
        <p:blipFill rotWithShape="1">
          <a:blip r:embed="rId2">
            <a:extLst>
              <a:ext uri="{28A0092B-C50C-407E-A947-70E740481C1C}">
                <a14:useLocalDpi xmlns:a14="http://schemas.microsoft.com/office/drawing/2010/main" val="0"/>
              </a:ext>
            </a:extLst>
          </a:blip>
          <a:srcRect b="61347"/>
          <a:stretch/>
        </p:blipFill>
        <p:spPr>
          <a:xfrm>
            <a:off x="0" y="1386491"/>
            <a:ext cx="7797574" cy="4124700"/>
          </a:xfrm>
          <a:prstGeom prst="rect">
            <a:avLst/>
          </a:prstGeom>
        </p:spPr>
      </p:pic>
      <p:pic>
        <p:nvPicPr>
          <p:cNvPr id="7" name="Picture 6">
            <a:extLst>
              <a:ext uri="{FF2B5EF4-FFF2-40B4-BE49-F238E27FC236}">
                <a16:creationId xmlns:a16="http://schemas.microsoft.com/office/drawing/2014/main" id="{9BE69D00-2D80-4ACB-9136-2AEE4B061376}"/>
              </a:ext>
            </a:extLst>
          </p:cNvPr>
          <p:cNvPicPr>
            <a:picLocks noChangeAspect="1"/>
          </p:cNvPicPr>
          <p:nvPr/>
        </p:nvPicPr>
        <p:blipFill rotWithShape="1">
          <a:blip r:embed="rId2">
            <a:extLst>
              <a:ext uri="{28A0092B-C50C-407E-A947-70E740481C1C}">
                <a14:useLocalDpi xmlns:a14="http://schemas.microsoft.com/office/drawing/2010/main" val="0"/>
              </a:ext>
            </a:extLst>
          </a:blip>
          <a:srcRect t="39012"/>
          <a:stretch/>
        </p:blipFill>
        <p:spPr>
          <a:xfrm>
            <a:off x="4511824" y="1339825"/>
            <a:ext cx="6226858" cy="5197124"/>
          </a:xfrm>
          <a:prstGeom prst="rect">
            <a:avLst/>
          </a:prstGeom>
        </p:spPr>
      </p:pic>
    </p:spTree>
    <p:extLst>
      <p:ext uri="{BB962C8B-B14F-4D97-AF65-F5344CB8AC3E}">
        <p14:creationId xmlns:p14="http://schemas.microsoft.com/office/powerpoint/2010/main" val="3077758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10. </a:t>
            </a:r>
            <a:r>
              <a:rPr lang="en-US" altLang="en-US" sz="2800" dirty="0" err="1">
                <a:solidFill>
                  <a:srgbClr val="FFFFFF"/>
                </a:solidFill>
                <a:latin typeface="Cambria" panose="02040503050406030204" pitchFamily="18" charset="0"/>
                <a:ea typeface="Cambria" panose="02040503050406030204" pitchFamily="18" charset="0"/>
                <a:cs typeface="Arial" panose="020B0604020202020204" pitchFamily="34" charset="0"/>
              </a:rPr>
              <a:t>Behavioural</a:t>
            </a:r>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 Design Patterns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177800" lvl="1" algn="just">
              <a:spcBef>
                <a:spcPts val="0"/>
              </a:spcBef>
              <a:spcAft>
                <a:spcPts val="1000"/>
              </a:spcAft>
            </a:pPr>
            <a:r>
              <a:rPr lang="en-US" sz="2000" dirty="0">
                <a:solidFill>
                  <a:schemeClr val="tx1"/>
                </a:solidFill>
                <a:latin typeface="Cambria" panose="02040503050406030204" pitchFamily="18" charset="0"/>
                <a:ea typeface="Cambria" panose="02040503050406030204" pitchFamily="18" charset="0"/>
                <a:cs typeface="Myanmar Text" panose="020B0502040204020203" pitchFamily="34" charset="0"/>
              </a:rPr>
              <a:t>What is behavioral design pattern? </a:t>
            </a:r>
            <a:endParaRPr lang="id-ID" sz="2000"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marL="177800" lvl="1" algn="just">
              <a:spcBef>
                <a:spcPts val="0"/>
              </a:spcBef>
              <a:spcAft>
                <a:spcPts val="1000"/>
              </a:spcAft>
            </a:pPr>
            <a:r>
              <a:rPr lang="en-US" sz="2000" dirty="0">
                <a:solidFill>
                  <a:schemeClr val="tx1"/>
                </a:solidFill>
                <a:latin typeface="Cambria" panose="02040503050406030204" pitchFamily="18" charset="0"/>
                <a:ea typeface="Cambria" panose="02040503050406030204" pitchFamily="18" charset="0"/>
                <a:cs typeface="Myanmar Text" panose="020B0502040204020203" pitchFamily="34" charset="0"/>
              </a:rPr>
              <a:t>Behavioral design patterns are concerned with the interaction and responsibility of objects. These design patterns call for the interaction of the items to be loosely connected while still allowing for easy communication between </a:t>
            </a:r>
            <a:r>
              <a:rPr lang="en-US" sz="2000" dirty="0" err="1">
                <a:solidFill>
                  <a:schemeClr val="tx1"/>
                </a:solidFill>
                <a:latin typeface="Cambria" panose="02040503050406030204" pitchFamily="18" charset="0"/>
                <a:ea typeface="Cambria" panose="02040503050406030204" pitchFamily="18" charset="0"/>
                <a:cs typeface="Myanmar Text" panose="020B0502040204020203" pitchFamily="34" charset="0"/>
              </a:rPr>
              <a:t>them.This</a:t>
            </a:r>
            <a:r>
              <a:rPr lang="en-US" sz="2000" dirty="0">
                <a:solidFill>
                  <a:schemeClr val="tx1"/>
                </a:solidFill>
                <a:latin typeface="Cambria" panose="02040503050406030204" pitchFamily="18" charset="0"/>
                <a:ea typeface="Cambria" panose="02040503050406030204" pitchFamily="18" charset="0"/>
                <a:cs typeface="Myanmar Text" panose="020B0502040204020203" pitchFamily="34" charset="0"/>
              </a:rPr>
              <a:t> means that in order to prevent hard coding and dependencies, the implementation and the client should be loosely connected.</a:t>
            </a:r>
            <a:endParaRPr lang="id-ID" sz="2000"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marL="177800" lvl="1" algn="just">
              <a:spcBef>
                <a:spcPts val="0"/>
              </a:spcBef>
              <a:spcAft>
                <a:spcPts val="1000"/>
              </a:spcAft>
            </a:pPr>
            <a:r>
              <a:rPr lang="en-US" sz="2000" dirty="0">
                <a:solidFill>
                  <a:schemeClr val="tx1"/>
                </a:solidFill>
                <a:latin typeface="Cambria" panose="02040503050406030204" pitchFamily="18" charset="0"/>
                <a:ea typeface="Cambria" panose="02040503050406030204" pitchFamily="18" charset="0"/>
                <a:cs typeface="Myanmar Text" panose="020B0502040204020203" pitchFamily="34" charset="0"/>
              </a:rPr>
              <a:t>The Most suitable design pattern for AAA</a:t>
            </a:r>
            <a:r>
              <a:rPr lang="id-ID" sz="2000">
                <a:solidFill>
                  <a:schemeClr val="tx1"/>
                </a:solidFill>
                <a:latin typeface="Times New Roman" panose="02020603050405020304" pitchFamily="18" charset="0"/>
                <a:ea typeface="Times New Roman" panose="02020603050405020304" pitchFamily="18" charset="0"/>
              </a:rPr>
              <a:t> Customer</a:t>
            </a:r>
            <a:r>
              <a:rPr lang="en-US" sz="2000">
                <a:solidFill>
                  <a:schemeClr val="tx1"/>
                </a:solidFill>
                <a:latin typeface="Cambria" panose="02040503050406030204" pitchFamily="18" charset="0"/>
                <a:ea typeface="Cambria" panose="02040503050406030204" pitchFamily="18" charset="0"/>
                <a:cs typeface="Myanmar Text" panose="020B0502040204020203" pitchFamily="34" charset="0"/>
              </a:rPr>
              <a:t> </a:t>
            </a:r>
            <a:r>
              <a:rPr lang="en-US" sz="2000" dirty="0">
                <a:solidFill>
                  <a:schemeClr val="tx1"/>
                </a:solidFill>
                <a:latin typeface="Cambria" panose="02040503050406030204" pitchFamily="18" charset="0"/>
                <a:ea typeface="Cambria" panose="02040503050406030204" pitchFamily="18" charset="0"/>
                <a:cs typeface="Myanmar Text" panose="020B0502040204020203" pitchFamily="34" charset="0"/>
              </a:rPr>
              <a:t>Portlet is The Template </a:t>
            </a:r>
            <a:r>
              <a:rPr lang="en-US" sz="2000" dirty="0" err="1">
                <a:solidFill>
                  <a:schemeClr val="tx1"/>
                </a:solidFill>
                <a:latin typeface="Cambria" panose="02040503050406030204" pitchFamily="18" charset="0"/>
                <a:ea typeface="Cambria" panose="02040503050406030204" pitchFamily="18" charset="0"/>
                <a:cs typeface="Myanmar Text" panose="020B0502040204020203" pitchFamily="34" charset="0"/>
              </a:rPr>
              <a:t>Patern</a:t>
            </a:r>
            <a:r>
              <a:rPr lang="en-US" sz="2000" dirty="0">
                <a:solidFill>
                  <a:schemeClr val="tx1"/>
                </a:solidFill>
                <a:latin typeface="Cambria" panose="02040503050406030204" pitchFamily="18" charset="0"/>
                <a:ea typeface="Cambria" panose="02040503050406030204" pitchFamily="18" charset="0"/>
                <a:cs typeface="Myanmar Text" panose="020B0502040204020203" pitchFamily="34" charset="0"/>
              </a:rPr>
              <a:t>.</a:t>
            </a:r>
          </a:p>
        </p:txBody>
      </p:sp>
    </p:spTree>
    <p:extLst>
      <p:ext uri="{BB962C8B-B14F-4D97-AF65-F5344CB8AC3E}">
        <p14:creationId xmlns:p14="http://schemas.microsoft.com/office/powerpoint/2010/main" val="3363504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AAF1F1-37B5-4E5A-8F83-906D32C2C82B}"/>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10. </a:t>
            </a:r>
            <a:r>
              <a:rPr lang="en-US" altLang="en-US" sz="2800" dirty="0" err="1">
                <a:solidFill>
                  <a:srgbClr val="FFFFFF"/>
                </a:solidFill>
                <a:latin typeface="Cambria" panose="02040503050406030204" pitchFamily="18" charset="0"/>
                <a:ea typeface="Cambria" panose="02040503050406030204" pitchFamily="18" charset="0"/>
                <a:cs typeface="Arial" panose="020B0604020202020204" pitchFamily="34" charset="0"/>
              </a:rPr>
              <a:t>Behavioural</a:t>
            </a:r>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 Design Patterns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4" name="Rectangle 3">
            <a:extLst>
              <a:ext uri="{FF2B5EF4-FFF2-40B4-BE49-F238E27FC236}">
                <a16:creationId xmlns:a16="http://schemas.microsoft.com/office/drawing/2014/main" id="{A109456C-4CA5-433E-8304-F30512BCB961}"/>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lvl="1" algn="just">
              <a:spcBef>
                <a:spcPts val="0"/>
              </a:spcBef>
              <a:spcAft>
                <a:spcPts val="1000"/>
              </a:spcAft>
            </a:pPr>
            <a:r>
              <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rPr>
              <a:t>	</a:t>
            </a:r>
          </a:p>
        </p:txBody>
      </p:sp>
      <p:pic>
        <p:nvPicPr>
          <p:cNvPr id="5" name="Picture 4">
            <a:extLst>
              <a:ext uri="{FF2B5EF4-FFF2-40B4-BE49-F238E27FC236}">
                <a16:creationId xmlns:a16="http://schemas.microsoft.com/office/drawing/2014/main" id="{1F22B115-6420-478E-B402-8312E2569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5" y="1423986"/>
            <a:ext cx="5638800" cy="5029200"/>
          </a:xfrm>
          <a:prstGeom prst="rect">
            <a:avLst/>
          </a:prstGeom>
        </p:spPr>
      </p:pic>
    </p:spTree>
    <p:extLst>
      <p:ext uri="{BB962C8B-B14F-4D97-AF65-F5344CB8AC3E}">
        <p14:creationId xmlns:p14="http://schemas.microsoft.com/office/powerpoint/2010/main" val="17010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Homepage</a:t>
            </a:r>
          </a:p>
        </p:txBody>
      </p:sp>
      <p:pic>
        <p:nvPicPr>
          <p:cNvPr id="3" name="Picture 2">
            <a:extLst>
              <a:ext uri="{FF2B5EF4-FFF2-40B4-BE49-F238E27FC236}">
                <a16:creationId xmlns:a16="http://schemas.microsoft.com/office/drawing/2014/main" id="{E4AC5DD9-E8F9-4F47-AE3D-B7A94CC5C007}"/>
              </a:ext>
            </a:extLst>
          </p:cNvPr>
          <p:cNvPicPr>
            <a:picLocks noChangeAspect="1"/>
          </p:cNvPicPr>
          <p:nvPr/>
        </p:nvPicPr>
        <p:blipFill rotWithShape="1">
          <a:blip r:embed="rId2"/>
          <a:srcRect b="57350"/>
          <a:stretch/>
        </p:blipFill>
        <p:spPr>
          <a:xfrm>
            <a:off x="389172" y="1628800"/>
            <a:ext cx="5229653" cy="5040560"/>
          </a:xfrm>
          <a:prstGeom prst="rect">
            <a:avLst/>
          </a:prstGeom>
        </p:spPr>
      </p:pic>
      <p:pic>
        <p:nvPicPr>
          <p:cNvPr id="6" name="Picture 5">
            <a:extLst>
              <a:ext uri="{FF2B5EF4-FFF2-40B4-BE49-F238E27FC236}">
                <a16:creationId xmlns:a16="http://schemas.microsoft.com/office/drawing/2014/main" id="{8E6EEE5A-2E59-4015-B0EB-080C54197396}"/>
              </a:ext>
            </a:extLst>
          </p:cNvPr>
          <p:cNvPicPr>
            <a:picLocks noChangeAspect="1"/>
          </p:cNvPicPr>
          <p:nvPr/>
        </p:nvPicPr>
        <p:blipFill rotWithShape="1">
          <a:blip r:embed="rId2"/>
          <a:srcRect t="42650"/>
          <a:stretch/>
        </p:blipFill>
        <p:spPr>
          <a:xfrm>
            <a:off x="6744072" y="1182385"/>
            <a:ext cx="4277459" cy="5543759"/>
          </a:xfrm>
          <a:prstGeom prst="rect">
            <a:avLst/>
          </a:prstGeom>
        </p:spPr>
      </p:pic>
    </p:spTree>
    <p:extLst>
      <p:ext uri="{BB962C8B-B14F-4D97-AF65-F5344CB8AC3E}">
        <p14:creationId xmlns:p14="http://schemas.microsoft.com/office/powerpoint/2010/main" val="2779694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Services</a:t>
            </a:r>
          </a:p>
        </p:txBody>
      </p:sp>
      <p:pic>
        <p:nvPicPr>
          <p:cNvPr id="3" name="Picture 2">
            <a:extLst>
              <a:ext uri="{FF2B5EF4-FFF2-40B4-BE49-F238E27FC236}">
                <a16:creationId xmlns:a16="http://schemas.microsoft.com/office/drawing/2014/main" id="{64F9F97B-3DFE-4DA8-8CF1-F9F21E90E44D}"/>
              </a:ext>
            </a:extLst>
          </p:cNvPr>
          <p:cNvPicPr>
            <a:picLocks noChangeAspect="1"/>
          </p:cNvPicPr>
          <p:nvPr/>
        </p:nvPicPr>
        <p:blipFill>
          <a:blip r:embed="rId2"/>
          <a:stretch>
            <a:fillRect/>
          </a:stretch>
        </p:blipFill>
        <p:spPr>
          <a:xfrm>
            <a:off x="3269696" y="1255656"/>
            <a:ext cx="5245238" cy="5602344"/>
          </a:xfrm>
          <a:prstGeom prst="rect">
            <a:avLst/>
          </a:prstGeom>
        </p:spPr>
      </p:pic>
    </p:spTree>
    <p:extLst>
      <p:ext uri="{BB962C8B-B14F-4D97-AF65-F5344CB8AC3E}">
        <p14:creationId xmlns:p14="http://schemas.microsoft.com/office/powerpoint/2010/main" val="3080156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Domain Name Service</a:t>
            </a:r>
          </a:p>
        </p:txBody>
      </p:sp>
      <p:pic>
        <p:nvPicPr>
          <p:cNvPr id="3" name="Picture 2">
            <a:extLst>
              <a:ext uri="{FF2B5EF4-FFF2-40B4-BE49-F238E27FC236}">
                <a16:creationId xmlns:a16="http://schemas.microsoft.com/office/drawing/2014/main" id="{70018167-E385-4E7E-9C14-7485CCF9C099}"/>
              </a:ext>
            </a:extLst>
          </p:cNvPr>
          <p:cNvPicPr>
            <a:picLocks noChangeAspect="1"/>
          </p:cNvPicPr>
          <p:nvPr/>
        </p:nvPicPr>
        <p:blipFill>
          <a:blip r:embed="rId2"/>
          <a:stretch>
            <a:fillRect/>
          </a:stretch>
        </p:blipFill>
        <p:spPr>
          <a:xfrm>
            <a:off x="3359696" y="1213122"/>
            <a:ext cx="5472608" cy="5644878"/>
          </a:xfrm>
          <a:prstGeom prst="rect">
            <a:avLst/>
          </a:prstGeom>
        </p:spPr>
      </p:pic>
    </p:spTree>
    <p:extLst>
      <p:ext uri="{BB962C8B-B14F-4D97-AF65-F5344CB8AC3E}">
        <p14:creationId xmlns:p14="http://schemas.microsoft.com/office/powerpoint/2010/main" val="308901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Shared Hosting Service</a:t>
            </a:r>
          </a:p>
        </p:txBody>
      </p:sp>
      <p:pic>
        <p:nvPicPr>
          <p:cNvPr id="3" name="Picture 2">
            <a:extLst>
              <a:ext uri="{FF2B5EF4-FFF2-40B4-BE49-F238E27FC236}">
                <a16:creationId xmlns:a16="http://schemas.microsoft.com/office/drawing/2014/main" id="{1539BCDB-5DA2-43D2-8222-6E85A9A5A4D2}"/>
              </a:ext>
            </a:extLst>
          </p:cNvPr>
          <p:cNvPicPr>
            <a:picLocks noChangeAspect="1"/>
          </p:cNvPicPr>
          <p:nvPr/>
        </p:nvPicPr>
        <p:blipFill>
          <a:blip r:embed="rId2"/>
          <a:stretch>
            <a:fillRect/>
          </a:stretch>
        </p:blipFill>
        <p:spPr>
          <a:xfrm>
            <a:off x="3431704" y="1340768"/>
            <a:ext cx="6192688" cy="5458270"/>
          </a:xfrm>
          <a:prstGeom prst="rect">
            <a:avLst/>
          </a:prstGeom>
        </p:spPr>
      </p:pic>
    </p:spTree>
    <p:extLst>
      <p:ext uri="{BB962C8B-B14F-4D97-AF65-F5344CB8AC3E}">
        <p14:creationId xmlns:p14="http://schemas.microsoft.com/office/powerpoint/2010/main" val="3562625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Reseller Hosting Service</a:t>
            </a:r>
          </a:p>
        </p:txBody>
      </p:sp>
      <p:pic>
        <p:nvPicPr>
          <p:cNvPr id="3" name="Picture 2">
            <a:extLst>
              <a:ext uri="{FF2B5EF4-FFF2-40B4-BE49-F238E27FC236}">
                <a16:creationId xmlns:a16="http://schemas.microsoft.com/office/drawing/2014/main" id="{1E514C00-52B9-49C7-AD35-47EB222CF090}"/>
              </a:ext>
            </a:extLst>
          </p:cNvPr>
          <p:cNvPicPr>
            <a:picLocks noChangeAspect="1"/>
          </p:cNvPicPr>
          <p:nvPr/>
        </p:nvPicPr>
        <p:blipFill>
          <a:blip r:embed="rId2"/>
          <a:stretch>
            <a:fillRect/>
          </a:stretch>
        </p:blipFill>
        <p:spPr>
          <a:xfrm>
            <a:off x="3541220" y="1261119"/>
            <a:ext cx="5147067" cy="5471113"/>
          </a:xfrm>
          <a:prstGeom prst="rect">
            <a:avLst/>
          </a:prstGeom>
        </p:spPr>
      </p:pic>
    </p:spTree>
    <p:extLst>
      <p:ext uri="{BB962C8B-B14F-4D97-AF65-F5344CB8AC3E}">
        <p14:creationId xmlns:p14="http://schemas.microsoft.com/office/powerpoint/2010/main" val="549964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Cloud Hosting Service</a:t>
            </a:r>
          </a:p>
        </p:txBody>
      </p:sp>
      <p:pic>
        <p:nvPicPr>
          <p:cNvPr id="3" name="Picture 2">
            <a:extLst>
              <a:ext uri="{FF2B5EF4-FFF2-40B4-BE49-F238E27FC236}">
                <a16:creationId xmlns:a16="http://schemas.microsoft.com/office/drawing/2014/main" id="{A475769E-1E1E-485B-9D68-9D93AAF0A830}"/>
              </a:ext>
            </a:extLst>
          </p:cNvPr>
          <p:cNvPicPr>
            <a:picLocks noChangeAspect="1"/>
          </p:cNvPicPr>
          <p:nvPr/>
        </p:nvPicPr>
        <p:blipFill>
          <a:blip r:embed="rId2"/>
          <a:stretch>
            <a:fillRect/>
          </a:stretch>
        </p:blipFill>
        <p:spPr>
          <a:xfrm>
            <a:off x="3444042" y="1439936"/>
            <a:ext cx="4896546" cy="5154636"/>
          </a:xfrm>
          <a:prstGeom prst="rect">
            <a:avLst/>
          </a:prstGeom>
        </p:spPr>
      </p:pic>
    </p:spTree>
    <p:extLst>
      <p:ext uri="{BB962C8B-B14F-4D97-AF65-F5344CB8AC3E}">
        <p14:creationId xmlns:p14="http://schemas.microsoft.com/office/powerpoint/2010/main" val="1145603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VPS Hosting Service</a:t>
            </a:r>
          </a:p>
        </p:txBody>
      </p:sp>
      <p:pic>
        <p:nvPicPr>
          <p:cNvPr id="3" name="Picture 2">
            <a:extLst>
              <a:ext uri="{FF2B5EF4-FFF2-40B4-BE49-F238E27FC236}">
                <a16:creationId xmlns:a16="http://schemas.microsoft.com/office/drawing/2014/main" id="{59C919BE-DA8D-460B-9A93-098C0E49300A}"/>
              </a:ext>
            </a:extLst>
          </p:cNvPr>
          <p:cNvPicPr>
            <a:picLocks noChangeAspect="1"/>
          </p:cNvPicPr>
          <p:nvPr/>
        </p:nvPicPr>
        <p:blipFill>
          <a:blip r:embed="rId2"/>
          <a:stretch>
            <a:fillRect/>
          </a:stretch>
        </p:blipFill>
        <p:spPr>
          <a:xfrm>
            <a:off x="3359696" y="1340768"/>
            <a:ext cx="5055761" cy="5377760"/>
          </a:xfrm>
          <a:prstGeom prst="rect">
            <a:avLst/>
          </a:prstGeom>
        </p:spPr>
      </p:pic>
    </p:spTree>
    <p:extLst>
      <p:ext uri="{BB962C8B-B14F-4D97-AF65-F5344CB8AC3E}">
        <p14:creationId xmlns:p14="http://schemas.microsoft.com/office/powerpoint/2010/main" val="2270260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2. Object Oriented Paradigm</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4"/>
            <a:ext cx="11784632" cy="5661025"/>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r>
              <a:rPr lang="en-SG" sz="2800" b="1" dirty="0">
                <a:solidFill>
                  <a:schemeClr val="tx1"/>
                </a:solidFill>
                <a:latin typeface="Cambria" panose="02040503050406030204" pitchFamily="18" charset="0"/>
                <a:ea typeface="Cambria" panose="02040503050406030204" pitchFamily="18" charset="0"/>
              </a:rPr>
              <a:t>Encapsulation</a:t>
            </a:r>
            <a:endParaRPr lang="id-ID" sz="2800" b="1" dirty="0">
              <a:solidFill>
                <a:schemeClr val="tx1"/>
              </a:solidFill>
              <a:latin typeface="Cambria" panose="02040503050406030204" pitchFamily="18" charset="0"/>
              <a:ea typeface="Cambria" panose="02040503050406030204" pitchFamily="18" charset="0"/>
            </a:endParaRPr>
          </a:p>
          <a:p>
            <a:pPr algn="ctr">
              <a:defRPr/>
            </a:pPr>
            <a:r>
              <a:rPr lang="en-US" dirty="0">
                <a:solidFill>
                  <a:schemeClr val="tx1"/>
                </a:solidFill>
                <a:latin typeface="Cambria" panose="02040503050406030204" pitchFamily="18" charset="0"/>
                <a:ea typeface="Cambria" panose="02040503050406030204" pitchFamily="18" charset="0"/>
              </a:rPr>
              <a:t>is the wrapping of data or hiding personal data from an object so that it cannot be accessed from other objects. Can only access using the current class, getter and setter methods.</a:t>
            </a:r>
            <a:endParaRPr lang="en-SG" dirty="0">
              <a:solidFill>
                <a:schemeClr val="tx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9BC1AD7F-8DA5-4D20-8D39-1AA9ED73FC6F}"/>
              </a:ext>
            </a:extLst>
          </p:cNvPr>
          <p:cNvPicPr>
            <a:picLocks noChangeAspect="1"/>
          </p:cNvPicPr>
          <p:nvPr/>
        </p:nvPicPr>
        <p:blipFill>
          <a:blip r:embed="rId2"/>
          <a:stretch>
            <a:fillRect/>
          </a:stretch>
        </p:blipFill>
        <p:spPr>
          <a:xfrm>
            <a:off x="2567608" y="2503846"/>
            <a:ext cx="4236737" cy="4104456"/>
          </a:xfrm>
          <a:prstGeom prst="rect">
            <a:avLst/>
          </a:prstGeom>
        </p:spPr>
      </p:pic>
      <p:pic>
        <p:nvPicPr>
          <p:cNvPr id="6" name="Picture 5">
            <a:extLst>
              <a:ext uri="{FF2B5EF4-FFF2-40B4-BE49-F238E27FC236}">
                <a16:creationId xmlns:a16="http://schemas.microsoft.com/office/drawing/2014/main" id="{6300D4CC-F715-4B4F-B5FD-806E7A17672E}"/>
              </a:ext>
            </a:extLst>
          </p:cNvPr>
          <p:cNvPicPr>
            <a:picLocks noChangeAspect="1"/>
          </p:cNvPicPr>
          <p:nvPr/>
        </p:nvPicPr>
        <p:blipFill>
          <a:blip r:embed="rId3"/>
          <a:stretch>
            <a:fillRect/>
          </a:stretch>
        </p:blipFill>
        <p:spPr>
          <a:xfrm>
            <a:off x="6795509" y="2503846"/>
            <a:ext cx="4914176" cy="3805474"/>
          </a:xfrm>
          <a:prstGeom prst="rect">
            <a:avLst/>
          </a:prstGeom>
        </p:spPr>
      </p:pic>
    </p:spTree>
    <p:extLst>
      <p:ext uri="{BB962C8B-B14F-4D97-AF65-F5344CB8AC3E}">
        <p14:creationId xmlns:p14="http://schemas.microsoft.com/office/powerpoint/2010/main" val="12859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Dedicated Hosting Service</a:t>
            </a:r>
          </a:p>
        </p:txBody>
      </p:sp>
      <p:pic>
        <p:nvPicPr>
          <p:cNvPr id="3" name="Picture 2">
            <a:extLst>
              <a:ext uri="{FF2B5EF4-FFF2-40B4-BE49-F238E27FC236}">
                <a16:creationId xmlns:a16="http://schemas.microsoft.com/office/drawing/2014/main" id="{C6A8E9DC-AA4A-420B-80C2-FA1353610E30}"/>
              </a:ext>
            </a:extLst>
          </p:cNvPr>
          <p:cNvPicPr>
            <a:picLocks noChangeAspect="1"/>
          </p:cNvPicPr>
          <p:nvPr/>
        </p:nvPicPr>
        <p:blipFill>
          <a:blip r:embed="rId2"/>
          <a:stretch>
            <a:fillRect/>
          </a:stretch>
        </p:blipFill>
        <p:spPr>
          <a:xfrm>
            <a:off x="3719736" y="1176508"/>
            <a:ext cx="5328592" cy="5589950"/>
          </a:xfrm>
          <a:prstGeom prst="rect">
            <a:avLst/>
          </a:prstGeom>
        </p:spPr>
      </p:pic>
    </p:spTree>
    <p:extLst>
      <p:ext uri="{BB962C8B-B14F-4D97-AF65-F5344CB8AC3E}">
        <p14:creationId xmlns:p14="http://schemas.microsoft.com/office/powerpoint/2010/main" val="531519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Colocation Service</a:t>
            </a:r>
          </a:p>
        </p:txBody>
      </p:sp>
      <p:pic>
        <p:nvPicPr>
          <p:cNvPr id="3" name="Picture 2">
            <a:extLst>
              <a:ext uri="{FF2B5EF4-FFF2-40B4-BE49-F238E27FC236}">
                <a16:creationId xmlns:a16="http://schemas.microsoft.com/office/drawing/2014/main" id="{6CD2E0F0-1B72-48AD-B310-271EFA2B7340}"/>
              </a:ext>
            </a:extLst>
          </p:cNvPr>
          <p:cNvPicPr>
            <a:picLocks noChangeAspect="1"/>
          </p:cNvPicPr>
          <p:nvPr/>
        </p:nvPicPr>
        <p:blipFill>
          <a:blip r:embed="rId2"/>
          <a:stretch>
            <a:fillRect/>
          </a:stretch>
        </p:blipFill>
        <p:spPr>
          <a:xfrm>
            <a:off x="3172602" y="1210591"/>
            <a:ext cx="5299662" cy="5559600"/>
          </a:xfrm>
          <a:prstGeom prst="rect">
            <a:avLst/>
          </a:prstGeom>
        </p:spPr>
      </p:pic>
    </p:spTree>
    <p:extLst>
      <p:ext uri="{BB962C8B-B14F-4D97-AF65-F5344CB8AC3E}">
        <p14:creationId xmlns:p14="http://schemas.microsoft.com/office/powerpoint/2010/main" val="1637343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About Us Page</a:t>
            </a:r>
          </a:p>
        </p:txBody>
      </p:sp>
      <p:pic>
        <p:nvPicPr>
          <p:cNvPr id="3" name="Picture 2">
            <a:extLst>
              <a:ext uri="{FF2B5EF4-FFF2-40B4-BE49-F238E27FC236}">
                <a16:creationId xmlns:a16="http://schemas.microsoft.com/office/drawing/2014/main" id="{50B19248-9A35-44A6-92A7-8C657AF4980E}"/>
              </a:ext>
            </a:extLst>
          </p:cNvPr>
          <p:cNvPicPr>
            <a:picLocks noChangeAspect="1"/>
          </p:cNvPicPr>
          <p:nvPr/>
        </p:nvPicPr>
        <p:blipFill>
          <a:blip r:embed="rId2"/>
          <a:stretch>
            <a:fillRect/>
          </a:stretch>
        </p:blipFill>
        <p:spPr>
          <a:xfrm>
            <a:off x="2495600" y="1374781"/>
            <a:ext cx="7488834" cy="5284946"/>
          </a:xfrm>
          <a:prstGeom prst="rect">
            <a:avLst/>
          </a:prstGeom>
        </p:spPr>
      </p:pic>
    </p:spTree>
    <p:extLst>
      <p:ext uri="{BB962C8B-B14F-4D97-AF65-F5344CB8AC3E}">
        <p14:creationId xmlns:p14="http://schemas.microsoft.com/office/powerpoint/2010/main" val="3349592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Terms and Conditions Page</a:t>
            </a:r>
          </a:p>
        </p:txBody>
      </p:sp>
      <p:pic>
        <p:nvPicPr>
          <p:cNvPr id="3" name="Picture 2">
            <a:extLst>
              <a:ext uri="{FF2B5EF4-FFF2-40B4-BE49-F238E27FC236}">
                <a16:creationId xmlns:a16="http://schemas.microsoft.com/office/drawing/2014/main" id="{1C5CFCD1-70F6-4C72-8BDC-75B967EBA961}"/>
              </a:ext>
            </a:extLst>
          </p:cNvPr>
          <p:cNvPicPr>
            <a:picLocks noChangeAspect="1"/>
          </p:cNvPicPr>
          <p:nvPr/>
        </p:nvPicPr>
        <p:blipFill rotWithShape="1">
          <a:blip r:embed="rId2"/>
          <a:srcRect b="44750"/>
          <a:stretch/>
        </p:blipFill>
        <p:spPr>
          <a:xfrm>
            <a:off x="405678" y="1534479"/>
            <a:ext cx="3834829" cy="5206889"/>
          </a:xfrm>
          <a:prstGeom prst="rect">
            <a:avLst/>
          </a:prstGeom>
        </p:spPr>
      </p:pic>
      <p:pic>
        <p:nvPicPr>
          <p:cNvPr id="6" name="Picture 5">
            <a:extLst>
              <a:ext uri="{FF2B5EF4-FFF2-40B4-BE49-F238E27FC236}">
                <a16:creationId xmlns:a16="http://schemas.microsoft.com/office/drawing/2014/main" id="{B0B5AB0C-0141-4324-AD93-C5B65D2C5332}"/>
              </a:ext>
            </a:extLst>
          </p:cNvPr>
          <p:cNvPicPr>
            <a:picLocks noChangeAspect="1"/>
          </p:cNvPicPr>
          <p:nvPr/>
        </p:nvPicPr>
        <p:blipFill rotWithShape="1">
          <a:blip r:embed="rId2"/>
          <a:srcRect t="54200"/>
          <a:stretch/>
        </p:blipFill>
        <p:spPr>
          <a:xfrm>
            <a:off x="5438948" y="1534479"/>
            <a:ext cx="4689500" cy="5278290"/>
          </a:xfrm>
          <a:prstGeom prst="rect">
            <a:avLst/>
          </a:prstGeom>
        </p:spPr>
      </p:pic>
    </p:spTree>
    <p:extLst>
      <p:ext uri="{BB962C8B-B14F-4D97-AF65-F5344CB8AC3E}">
        <p14:creationId xmlns:p14="http://schemas.microsoft.com/office/powerpoint/2010/main" val="2343690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11. Project Result</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76508"/>
            <a:ext cx="117846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2" indent="-285750">
              <a:spcBef>
                <a:spcPts val="0"/>
              </a:spcBef>
              <a:spcAft>
                <a:spcPts val="1000"/>
              </a:spcAft>
              <a:buFont typeface="Wingdings" panose="05000000000000000000" pitchFamily="2" charset="2"/>
              <a:buChar char="q"/>
            </a:pPr>
            <a:r>
              <a:rPr lang="en-US" b="1" dirty="0">
                <a:solidFill>
                  <a:schemeClr val="tx1"/>
                </a:solidFill>
                <a:latin typeface="Cambria" panose="02040503050406030204" pitchFamily="18" charset="0"/>
                <a:ea typeface="Cambria" panose="02040503050406030204" pitchFamily="18" charset="0"/>
                <a:cs typeface="Myanmar Text" panose="020B0502040204020203" pitchFamily="34" charset="0"/>
              </a:rPr>
              <a:t>Contact Us Page</a:t>
            </a:r>
          </a:p>
        </p:txBody>
      </p:sp>
      <p:pic>
        <p:nvPicPr>
          <p:cNvPr id="3" name="Picture 2">
            <a:extLst>
              <a:ext uri="{FF2B5EF4-FFF2-40B4-BE49-F238E27FC236}">
                <a16:creationId xmlns:a16="http://schemas.microsoft.com/office/drawing/2014/main" id="{11187BC1-02AD-4E6F-A0F3-9E66B7AADC61}"/>
              </a:ext>
            </a:extLst>
          </p:cNvPr>
          <p:cNvPicPr>
            <a:picLocks noChangeAspect="1"/>
          </p:cNvPicPr>
          <p:nvPr/>
        </p:nvPicPr>
        <p:blipFill>
          <a:blip r:embed="rId2"/>
          <a:stretch>
            <a:fillRect/>
          </a:stretch>
        </p:blipFill>
        <p:spPr>
          <a:xfrm>
            <a:off x="2999657" y="1342522"/>
            <a:ext cx="6192686" cy="5349464"/>
          </a:xfrm>
          <a:prstGeom prst="rect">
            <a:avLst/>
          </a:prstGeom>
        </p:spPr>
      </p:pic>
    </p:spTree>
    <p:extLst>
      <p:ext uri="{BB962C8B-B14F-4D97-AF65-F5344CB8AC3E}">
        <p14:creationId xmlns:p14="http://schemas.microsoft.com/office/powerpoint/2010/main" val="270228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2. Object Oriented Paradigm</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5231904" y="1072933"/>
            <a:ext cx="6552728" cy="5661025"/>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en-SG" dirty="0">
              <a:solidFill>
                <a:schemeClr val="tx1"/>
              </a:solidFill>
              <a:latin typeface="Cambria" panose="02040503050406030204" pitchFamily="18" charset="0"/>
              <a:ea typeface="Cambria" panose="02040503050406030204" pitchFamily="18" charset="0"/>
            </a:endParaRPr>
          </a:p>
          <a:p>
            <a:pPr algn="ctr">
              <a:defRPr/>
            </a:pPr>
            <a:r>
              <a:rPr lang="en-SG" sz="3600" b="1" dirty="0">
                <a:solidFill>
                  <a:schemeClr val="tx1"/>
                </a:solidFill>
                <a:latin typeface="Cambria" panose="02040503050406030204" pitchFamily="18" charset="0"/>
                <a:ea typeface="Cambria" panose="02040503050406030204" pitchFamily="18" charset="0"/>
              </a:rPr>
              <a:t>Polymorphism</a:t>
            </a:r>
            <a:endParaRPr lang="id-ID" sz="3600" b="1" dirty="0">
              <a:solidFill>
                <a:schemeClr val="tx1"/>
              </a:solidFill>
              <a:latin typeface="Cambria" panose="02040503050406030204" pitchFamily="18" charset="0"/>
              <a:ea typeface="Cambria" panose="02040503050406030204" pitchFamily="18" charset="0"/>
            </a:endParaRPr>
          </a:p>
          <a:p>
            <a:pPr algn="ctr">
              <a:defRPr/>
            </a:pPr>
            <a:r>
              <a:rPr lang="en-US" sz="2000" dirty="0">
                <a:solidFill>
                  <a:schemeClr val="tx1"/>
                </a:solidFill>
                <a:latin typeface="Cambria" panose="02040503050406030204" pitchFamily="18" charset="0"/>
                <a:ea typeface="Cambria" panose="02040503050406030204" pitchFamily="18" charset="0"/>
              </a:rPr>
              <a:t>consists of two syllables, poly means many and morphism comes from the word morph means form. So that polymorphism in OOP programming is a term that explains that a class can have more than one method name that is the same with different contents or method bodies</a:t>
            </a:r>
            <a:r>
              <a:rPr lang="en-US" sz="1600" dirty="0">
                <a:solidFill>
                  <a:schemeClr val="tx1"/>
                </a:solidFill>
                <a:latin typeface="Cambria" panose="02040503050406030204" pitchFamily="18" charset="0"/>
                <a:ea typeface="Cambria" panose="02040503050406030204" pitchFamily="18" charset="0"/>
              </a:rPr>
              <a:t>.</a:t>
            </a:r>
            <a:endParaRPr lang="en-SG" sz="1600" dirty="0">
              <a:solidFill>
                <a:schemeClr val="tx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167E7265-9CE9-41C3-A2B6-8902D2AA8B2A}"/>
              </a:ext>
            </a:extLst>
          </p:cNvPr>
          <p:cNvPicPr>
            <a:picLocks noChangeAspect="1"/>
          </p:cNvPicPr>
          <p:nvPr/>
        </p:nvPicPr>
        <p:blipFill>
          <a:blip r:embed="rId2"/>
          <a:stretch>
            <a:fillRect/>
          </a:stretch>
        </p:blipFill>
        <p:spPr>
          <a:xfrm>
            <a:off x="0" y="1076962"/>
            <a:ext cx="5015880" cy="5698054"/>
          </a:xfrm>
          <a:prstGeom prst="rect">
            <a:avLst/>
          </a:prstGeom>
        </p:spPr>
      </p:pic>
    </p:spTree>
    <p:extLst>
      <p:ext uri="{BB962C8B-B14F-4D97-AF65-F5344CB8AC3E}">
        <p14:creationId xmlns:p14="http://schemas.microsoft.com/office/powerpoint/2010/main" val="1075417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2. Object Oriented Paradigm</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4"/>
            <a:ext cx="11784632" cy="5661025"/>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r>
              <a:rPr lang="en-SG" sz="3200" b="1" dirty="0">
                <a:solidFill>
                  <a:schemeClr val="tx1"/>
                </a:solidFill>
                <a:latin typeface="Cambria" panose="02040503050406030204" pitchFamily="18" charset="0"/>
                <a:ea typeface="Cambria" panose="02040503050406030204" pitchFamily="18" charset="0"/>
              </a:rPr>
              <a:t>Constructor</a:t>
            </a:r>
            <a:endParaRPr lang="id-ID" sz="3200" b="1" dirty="0">
              <a:solidFill>
                <a:schemeClr val="tx1"/>
              </a:solidFill>
              <a:latin typeface="Cambria" panose="02040503050406030204" pitchFamily="18" charset="0"/>
              <a:ea typeface="Cambria" panose="02040503050406030204" pitchFamily="18" charset="0"/>
            </a:endParaRPr>
          </a:p>
          <a:p>
            <a:pPr algn="ctr">
              <a:defRPr/>
            </a:pPr>
            <a:r>
              <a:rPr lang="en-US" dirty="0">
                <a:solidFill>
                  <a:schemeClr val="tx1"/>
                </a:solidFill>
                <a:latin typeface="Cambria" panose="02040503050406030204" pitchFamily="18" charset="0"/>
                <a:ea typeface="Cambria" panose="02040503050406030204" pitchFamily="18" charset="0"/>
              </a:rPr>
              <a:t>Constructor is a special method that is used for initialization when creating an object. The constructor is called as soon as the new object is created. The feature of the constructor is that the method name exactly matches the class name.</a:t>
            </a:r>
            <a:endParaRPr lang="en-SG" dirty="0">
              <a:solidFill>
                <a:schemeClr val="tx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D786995C-D3AD-4557-961F-AFC896E6DE83}"/>
              </a:ext>
            </a:extLst>
          </p:cNvPr>
          <p:cNvPicPr>
            <a:picLocks noChangeAspect="1"/>
          </p:cNvPicPr>
          <p:nvPr/>
        </p:nvPicPr>
        <p:blipFill>
          <a:blip r:embed="rId2"/>
          <a:stretch>
            <a:fillRect/>
          </a:stretch>
        </p:blipFill>
        <p:spPr>
          <a:xfrm>
            <a:off x="2257727" y="2460442"/>
            <a:ext cx="7676546" cy="4384070"/>
          </a:xfrm>
          <a:prstGeom prst="rect">
            <a:avLst/>
          </a:prstGeom>
        </p:spPr>
      </p:pic>
    </p:spTree>
    <p:extLst>
      <p:ext uri="{BB962C8B-B14F-4D97-AF65-F5344CB8AC3E}">
        <p14:creationId xmlns:p14="http://schemas.microsoft.com/office/powerpoint/2010/main" val="1523091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2. Object Oriented Paradigm</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3935760" y="1196974"/>
            <a:ext cx="7848872" cy="5661025"/>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endParaRPr lang="en-SG" dirty="0">
              <a:solidFill>
                <a:schemeClr val="tx1"/>
              </a:solidFill>
              <a:latin typeface="Cambria" panose="02040503050406030204" pitchFamily="18" charset="0"/>
              <a:ea typeface="Cambria" panose="02040503050406030204" pitchFamily="18" charset="0"/>
            </a:endParaRPr>
          </a:p>
          <a:p>
            <a:pPr algn="ctr">
              <a:defRPr/>
            </a:pPr>
            <a:r>
              <a:rPr lang="en-SG" sz="3600" b="1" dirty="0">
                <a:solidFill>
                  <a:schemeClr val="tx1"/>
                </a:solidFill>
                <a:latin typeface="Cambria" panose="02040503050406030204" pitchFamily="18" charset="0"/>
                <a:ea typeface="Cambria" panose="02040503050406030204" pitchFamily="18" charset="0"/>
              </a:rPr>
              <a:t>Abstract</a:t>
            </a:r>
            <a:endParaRPr lang="id-ID" sz="3600" b="1" dirty="0">
              <a:solidFill>
                <a:schemeClr val="tx1"/>
              </a:solidFill>
              <a:latin typeface="Cambria" panose="02040503050406030204" pitchFamily="18" charset="0"/>
              <a:ea typeface="Cambria" panose="02040503050406030204" pitchFamily="18" charset="0"/>
            </a:endParaRPr>
          </a:p>
          <a:p>
            <a:pPr algn="ctr">
              <a:defRPr/>
            </a:pPr>
            <a:r>
              <a:rPr lang="en-US" sz="2000" dirty="0">
                <a:solidFill>
                  <a:schemeClr val="tx1"/>
                </a:solidFill>
                <a:latin typeface="Cambria" panose="02040503050406030204" pitchFamily="18" charset="0"/>
                <a:ea typeface="Cambria" panose="02040503050406030204" pitchFamily="18" charset="0"/>
              </a:rPr>
              <a:t>Abstract is a declaration without providing details on what is declared. Abstract can be implemented in classes or methods using the abstract keyword. The opposite of abstract is concrete (concrete) where classes and methods are declared along with their details clearly.</a:t>
            </a:r>
          </a:p>
          <a:p>
            <a:pPr algn="ctr">
              <a:defRPr/>
            </a:pPr>
            <a:endParaRPr lang="en-SG" sz="1600" dirty="0">
              <a:solidFill>
                <a:schemeClr val="tx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D50BA472-C012-4AD4-B1E4-215706D3E49A}"/>
              </a:ext>
            </a:extLst>
          </p:cNvPr>
          <p:cNvPicPr>
            <a:picLocks noChangeAspect="1"/>
          </p:cNvPicPr>
          <p:nvPr/>
        </p:nvPicPr>
        <p:blipFill>
          <a:blip r:embed="rId2"/>
          <a:stretch>
            <a:fillRect/>
          </a:stretch>
        </p:blipFill>
        <p:spPr>
          <a:xfrm>
            <a:off x="63690" y="1124744"/>
            <a:ext cx="3656046" cy="5539212"/>
          </a:xfrm>
          <a:prstGeom prst="rect">
            <a:avLst/>
          </a:prstGeom>
        </p:spPr>
      </p:pic>
      <p:pic>
        <p:nvPicPr>
          <p:cNvPr id="6" name="Picture 5">
            <a:extLst>
              <a:ext uri="{FF2B5EF4-FFF2-40B4-BE49-F238E27FC236}">
                <a16:creationId xmlns:a16="http://schemas.microsoft.com/office/drawing/2014/main" id="{F517D78E-9063-4DCA-8556-300FD2A1FAAF}"/>
              </a:ext>
            </a:extLst>
          </p:cNvPr>
          <p:cNvPicPr>
            <a:picLocks noChangeAspect="1"/>
          </p:cNvPicPr>
          <p:nvPr/>
        </p:nvPicPr>
        <p:blipFill>
          <a:blip r:embed="rId3"/>
          <a:stretch>
            <a:fillRect/>
          </a:stretch>
        </p:blipFill>
        <p:spPr>
          <a:xfrm>
            <a:off x="6226658" y="3876576"/>
            <a:ext cx="3267075" cy="685800"/>
          </a:xfrm>
          <a:prstGeom prst="rect">
            <a:avLst/>
          </a:prstGeom>
        </p:spPr>
      </p:pic>
    </p:spTree>
    <p:extLst>
      <p:ext uri="{BB962C8B-B14F-4D97-AF65-F5344CB8AC3E}">
        <p14:creationId xmlns:p14="http://schemas.microsoft.com/office/powerpoint/2010/main" val="2590507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2. Object Oriented Paradigm</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0" y="1196974"/>
            <a:ext cx="11784632" cy="5661025"/>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defRPr/>
            </a:pPr>
            <a:r>
              <a:rPr lang="en-SG" sz="2800" b="1" dirty="0">
                <a:solidFill>
                  <a:schemeClr val="tx1"/>
                </a:solidFill>
                <a:latin typeface="Cambria" panose="02040503050406030204" pitchFamily="18" charset="0"/>
                <a:ea typeface="Cambria" panose="02040503050406030204" pitchFamily="18" charset="0"/>
              </a:rPr>
              <a:t>Interface</a:t>
            </a:r>
            <a:endParaRPr lang="id-ID" sz="2800" b="1" dirty="0">
              <a:solidFill>
                <a:schemeClr val="tx1"/>
              </a:solidFill>
              <a:latin typeface="Cambria" panose="02040503050406030204" pitchFamily="18" charset="0"/>
              <a:ea typeface="Cambria" panose="02040503050406030204" pitchFamily="18" charset="0"/>
            </a:endParaRPr>
          </a:p>
          <a:p>
            <a:pPr algn="ctr">
              <a:defRPr/>
            </a:pPr>
            <a:r>
              <a:rPr lang="en-US" sz="1600" dirty="0">
                <a:solidFill>
                  <a:schemeClr val="tx1"/>
                </a:solidFill>
                <a:latin typeface="Cambria" panose="02040503050406030204" pitchFamily="18" charset="0"/>
                <a:ea typeface="Cambria" panose="02040503050406030204" pitchFamily="18" charset="0"/>
              </a:rPr>
              <a:t>The interface is a class-like form in which it consists of a collection of empty methods and constants. Interfaces cannot be made objects but can only be implemented. If the class declares an object, then the interface generally expresses capabilities such as Readable, Runnable, Comparable, etc.</a:t>
            </a:r>
            <a:endParaRPr lang="en-SG" sz="1600" dirty="0">
              <a:solidFill>
                <a:schemeClr val="tx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16948F55-C3FA-4584-8D87-2E96CFB6B836}"/>
              </a:ext>
            </a:extLst>
          </p:cNvPr>
          <p:cNvPicPr>
            <a:picLocks noChangeAspect="1"/>
          </p:cNvPicPr>
          <p:nvPr/>
        </p:nvPicPr>
        <p:blipFill>
          <a:blip r:embed="rId2"/>
          <a:stretch>
            <a:fillRect/>
          </a:stretch>
        </p:blipFill>
        <p:spPr>
          <a:xfrm>
            <a:off x="696277" y="2354913"/>
            <a:ext cx="4535627" cy="4459619"/>
          </a:xfrm>
          <a:prstGeom prst="rect">
            <a:avLst/>
          </a:prstGeom>
        </p:spPr>
      </p:pic>
      <p:pic>
        <p:nvPicPr>
          <p:cNvPr id="6" name="Picture 5">
            <a:extLst>
              <a:ext uri="{FF2B5EF4-FFF2-40B4-BE49-F238E27FC236}">
                <a16:creationId xmlns:a16="http://schemas.microsoft.com/office/drawing/2014/main" id="{E338835E-6294-4066-BCC6-88CE70B5C829}"/>
              </a:ext>
            </a:extLst>
          </p:cNvPr>
          <p:cNvPicPr>
            <a:picLocks noChangeAspect="1"/>
          </p:cNvPicPr>
          <p:nvPr/>
        </p:nvPicPr>
        <p:blipFill>
          <a:blip r:embed="rId3"/>
          <a:stretch>
            <a:fillRect/>
          </a:stretch>
        </p:blipFill>
        <p:spPr>
          <a:xfrm>
            <a:off x="6596063" y="4027486"/>
            <a:ext cx="3305175" cy="790575"/>
          </a:xfrm>
          <a:prstGeom prst="rect">
            <a:avLst/>
          </a:prstGeom>
        </p:spPr>
      </p:pic>
    </p:spTree>
    <p:extLst>
      <p:ext uri="{BB962C8B-B14F-4D97-AF65-F5344CB8AC3E}">
        <p14:creationId xmlns:p14="http://schemas.microsoft.com/office/powerpoint/2010/main" val="3600021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1558926" y="404814"/>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latin typeface="Cambria" panose="02040503050406030204" pitchFamily="18" charset="0"/>
                <a:ea typeface="Cambria" panose="02040503050406030204" pitchFamily="18" charset="0"/>
                <a:cs typeface="Arial" panose="020B0604020202020204" pitchFamily="34" charset="0"/>
              </a:rPr>
              <a:t>3. Class Relationships</a:t>
            </a:r>
            <a:endParaRPr lang="en-US" altLang="en-US" sz="28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6588200" y="1176508"/>
            <a:ext cx="5196431" cy="5681492"/>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ctr">
              <a:spcBef>
                <a:spcPts val="0"/>
              </a:spcBef>
              <a:spcAft>
                <a:spcPts val="1000"/>
              </a:spcAft>
            </a:pPr>
            <a:r>
              <a:rPr lang="en-US" sz="2800" b="1" dirty="0">
                <a:solidFill>
                  <a:schemeClr val="tx1"/>
                </a:solidFill>
                <a:latin typeface="Cambria" panose="02040503050406030204" pitchFamily="18" charset="0"/>
                <a:ea typeface="Cambria" panose="02040503050406030204" pitchFamily="18" charset="0"/>
                <a:cs typeface="Myanmar Text" panose="020B0502040204020203" pitchFamily="34" charset="0"/>
              </a:rPr>
              <a:t>Inheritance</a:t>
            </a:r>
            <a:endParaRPr lang="id-ID" sz="2800" b="1" dirty="0">
              <a:solidFill>
                <a:schemeClr val="tx1"/>
              </a:solidFill>
              <a:latin typeface="Cambria" panose="02040503050406030204" pitchFamily="18" charset="0"/>
              <a:ea typeface="Cambria" panose="02040503050406030204" pitchFamily="18" charset="0"/>
              <a:cs typeface="Myanmar Text" panose="020B0502040204020203" pitchFamily="34" charset="0"/>
            </a:endParaRPr>
          </a:p>
          <a:p>
            <a:pPr algn="ctr">
              <a:spcBef>
                <a:spcPts val="0"/>
              </a:spcBef>
              <a:spcAft>
                <a:spcPts val="1000"/>
              </a:spcAft>
            </a:pPr>
            <a:r>
              <a:rPr lang="en-US" dirty="0">
                <a:solidFill>
                  <a:schemeClr val="tx1"/>
                </a:solidFill>
                <a:latin typeface="Cambria" panose="02040503050406030204" pitchFamily="18" charset="0"/>
                <a:ea typeface="Cambria" panose="02040503050406030204" pitchFamily="18" charset="0"/>
                <a:cs typeface="Myanmar Text" panose="020B0502040204020203" pitchFamily="34" charset="0"/>
              </a:rPr>
              <a:t>The is a relationship between two classes, primarily the parent class and the child class, which inherits the parent's structure and behavior, is represented by inheritance, also known as generalization. A solid line arrow clearly illustrates the relationship (hollow arrowhead).</a:t>
            </a:r>
          </a:p>
        </p:txBody>
      </p:sp>
      <p:sp>
        <p:nvSpPr>
          <p:cNvPr id="2" name="Rectangle 1">
            <a:extLst>
              <a:ext uri="{FF2B5EF4-FFF2-40B4-BE49-F238E27FC236}">
                <a16:creationId xmlns:a16="http://schemas.microsoft.com/office/drawing/2014/main" id="{E66702D8-0D0A-453B-A846-42115F811413}"/>
              </a:ext>
            </a:extLst>
          </p:cNvPr>
          <p:cNvSpPr/>
          <p:nvPr/>
        </p:nvSpPr>
        <p:spPr>
          <a:xfrm>
            <a:off x="1703388"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indent="457200">
              <a:spcBef>
                <a:spcPts val="0"/>
              </a:spcBef>
              <a:spcAft>
                <a:spcPts val="1000"/>
              </a:spcAft>
            </a:pPr>
            <a:endParaRPr lang="en-GB" sz="1600" dirty="0">
              <a:solidFill>
                <a:srgbClr val="000000"/>
              </a:solidFill>
              <a:ea typeface="Calibri" panose="020F0502020204030204" pitchFamily="34" charset="0"/>
              <a:cs typeface="Myanmar Text" panose="020B0502040204020203" pitchFamily="34" charset="0"/>
            </a:endParaRPr>
          </a:p>
        </p:txBody>
      </p:sp>
      <p:pic>
        <p:nvPicPr>
          <p:cNvPr id="6" name="Picture 5">
            <a:extLst>
              <a:ext uri="{FF2B5EF4-FFF2-40B4-BE49-F238E27FC236}">
                <a16:creationId xmlns:a16="http://schemas.microsoft.com/office/drawing/2014/main" id="{5086C178-C5FB-4D1D-87B4-961830118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059752"/>
            <a:ext cx="6468864" cy="5581486"/>
          </a:xfrm>
          <a:prstGeom prst="rect">
            <a:avLst/>
          </a:prstGeom>
        </p:spPr>
      </p:pic>
    </p:spTree>
    <p:extLst>
      <p:ext uri="{BB962C8B-B14F-4D97-AF65-F5344CB8AC3E}">
        <p14:creationId xmlns:p14="http://schemas.microsoft.com/office/powerpoint/2010/main" val="8931291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e7cfa4c9c9d99588569e4929a391d755d23d3c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0babb3f-4b83-4bd4-b00e-4acf958a406a" xsi:nil="true"/>
    <lcf76f155ced4ddcb4097134ff3c332f xmlns="d118d1a0-f5a0-4e12-83ce-6c845388533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75E9F97BC1B5458BF54EED01CD8DCC" ma:contentTypeVersion="13" ma:contentTypeDescription="Create a new document." ma:contentTypeScope="" ma:versionID="bde7b20f9a0781bc161b174d17587a3b">
  <xsd:schema xmlns:xsd="http://www.w3.org/2001/XMLSchema" xmlns:xs="http://www.w3.org/2001/XMLSchema" xmlns:p="http://schemas.microsoft.com/office/2006/metadata/properties" xmlns:ns2="d118d1a0-f5a0-4e12-83ce-6c8453885330" xmlns:ns3="c0babb3f-4b83-4bd4-b00e-4acf958a406a" targetNamespace="http://schemas.microsoft.com/office/2006/metadata/properties" ma:root="true" ma:fieldsID="e4d5efd487035f9b59f41f3f5a2a10ba" ns2:_="" ns3:_="">
    <xsd:import namespace="d118d1a0-f5a0-4e12-83ce-6c8453885330"/>
    <xsd:import namespace="c0babb3f-4b83-4bd4-b00e-4acf958a406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18d1a0-f5a0-4e12-83ce-6c84538853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0bf0ac1-f138-411d-9df9-4081be4fdb86"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babb3f-4b83-4bd4-b00e-4acf958a406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0d88b2bf-274e-4f33-a410-37d88b11a109}" ma:internalName="TaxCatchAll" ma:showField="CatchAllData" ma:web="c0babb3f-4b83-4bd4-b00e-4acf958a406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239491-D4B3-4D5C-A4E7-98B47D1991C4}">
  <ds:schemaRefs>
    <ds:schemaRef ds:uri="http://schemas.microsoft.com/sharepoint/v3/contenttype/forms"/>
  </ds:schemaRefs>
</ds:datastoreItem>
</file>

<file path=customXml/itemProps2.xml><?xml version="1.0" encoding="utf-8"?>
<ds:datastoreItem xmlns:ds="http://schemas.openxmlformats.org/officeDocument/2006/customXml" ds:itemID="{EAF3EE97-662C-45BD-AEBD-57BE7DC9224B}">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4653679c-027a-42da-84e0-ee3db271a3d7"/>
    <ds:schemaRef ds:uri="http://schemas.microsoft.com/office/2006/metadata/properties"/>
    <ds:schemaRef ds:uri="4c0b7963-821a-4ef3-8656-26f44fbc441f"/>
    <ds:schemaRef ds:uri="http://www.w3.org/XML/1998/namespace"/>
    <ds:schemaRef ds:uri="http://purl.org/dc/dcmitype/"/>
    <ds:schemaRef ds:uri="735935bd-038f-4767-8738-a07dc14ca7e6"/>
    <ds:schemaRef ds:uri="73c634d8-a462-4184-995f-88c430fe8ec7"/>
    <ds:schemaRef ds:uri="c0babb3f-4b83-4bd4-b00e-4acf958a406a"/>
    <ds:schemaRef ds:uri="d118d1a0-f5a0-4e12-83ce-6c8453885330"/>
  </ds:schemaRefs>
</ds:datastoreItem>
</file>

<file path=customXml/itemProps3.xml><?xml version="1.0" encoding="utf-8"?>
<ds:datastoreItem xmlns:ds="http://schemas.openxmlformats.org/officeDocument/2006/customXml" ds:itemID="{389AB9E3-F7D0-4C54-8B1E-042F13E130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18d1a0-f5a0-4e12-83ce-6c8453885330"/>
    <ds:schemaRef ds:uri="c0babb3f-4b83-4bd4-b00e-4acf958a40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46126</TotalTime>
  <Words>1287</Words>
  <Application>Microsoft Office PowerPoint</Application>
  <PresentationFormat>Widescreen</PresentationFormat>
  <Paragraphs>154</Paragraphs>
  <Slides>44</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44</vt:i4>
      </vt:variant>
    </vt:vector>
  </HeadingPairs>
  <TitlesOfParts>
    <vt:vector size="54" baseType="lpstr">
      <vt:lpstr>Arial</vt:lpstr>
      <vt:lpstr>Calibri</vt:lpstr>
      <vt:lpstr>Cambria</vt:lpstr>
      <vt:lpstr>Nunito Sans</vt:lpstr>
      <vt:lpstr>Open Sans</vt:lpstr>
      <vt:lpstr>Times New Roman</vt:lpstr>
      <vt:lpstr>Wingdings</vt:lpstr>
      <vt:lpstr>Office Theme</vt:lpstr>
      <vt:lpstr>1_Office Theme</vt:lpstr>
      <vt:lpstr>2_Office Theme</vt:lpstr>
      <vt:lpstr>Advanced Programming</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Muhamad Zulfikar</dc:creator>
  <cp:lastModifiedBy>Agung Yuda Pratama  - bdse-0922-076</cp:lastModifiedBy>
  <cp:revision>1874</cp:revision>
  <cp:lastPrinted>2015-07-27T02:04:21Z</cp:lastPrinted>
  <dcterms:created xsi:type="dcterms:W3CDTF">2012-01-26T10:45:43Z</dcterms:created>
  <dcterms:modified xsi:type="dcterms:W3CDTF">2023-04-13T02:00:20Z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0x010100CCA42FA94CC64944985BE93158E9ADE0</vt:lpwstr>
  </property>
  <property fmtid="{D5CDD505-2E9C-101B-9397-08002B2CF9AE}" pid="3" name="NXPowerLiteLastOptimized">
    <vt:lpwstr>1356391</vt:lpwstr>
  </property>
  <property fmtid="{D5CDD505-2E9C-101B-9397-08002B2CF9AE}" pid="4" name="NXPowerLiteSettings">
    <vt:lpwstr>C7000400038000</vt:lpwstr>
  </property>
  <property fmtid="{D5CDD505-2E9C-101B-9397-08002B2CF9AE}" pid="5" name="NXPowerLiteVersion">
    <vt:lpwstr>S9.0.1</vt:lpwstr>
  </property>
</Properties>
</file>